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64" r:id="rId3"/>
    <p:sldId id="257" r:id="rId4"/>
    <p:sldId id="260" r:id="rId5"/>
    <p:sldId id="261" r:id="rId6"/>
    <p:sldId id="262" r:id="rId7"/>
    <p:sldId id="263" r:id="rId8"/>
    <p:sldId id="292" r:id="rId9"/>
    <p:sldId id="273" r:id="rId10"/>
    <p:sldId id="293" r:id="rId11"/>
    <p:sldId id="271" r:id="rId12"/>
    <p:sldId id="270" r:id="rId13"/>
    <p:sldId id="280" r:id="rId14"/>
    <p:sldId id="283" r:id="rId15"/>
    <p:sldId id="285" r:id="rId16"/>
    <p:sldId id="282" r:id="rId17"/>
    <p:sldId id="284" r:id="rId18"/>
    <p:sldId id="281" r:id="rId19"/>
    <p:sldId id="286" r:id="rId20"/>
    <p:sldId id="287" r:id="rId21"/>
    <p:sldId id="288" r:id="rId22"/>
    <p:sldId id="289" r:id="rId23"/>
    <p:sldId id="290" r:id="rId24"/>
    <p:sldId id="291" r:id="rId25"/>
    <p:sldId id="274" r:id="rId26"/>
    <p:sldId id="275" r:id="rId27"/>
    <p:sldId id="276" r:id="rId28"/>
    <p:sldId id="277" r:id="rId29"/>
    <p:sldId id="278" r:id="rId30"/>
    <p:sldId id="272" r:id="rId31"/>
    <p:sldId id="279" r:id="rId32"/>
    <p:sldId id="259" r:id="rId33"/>
    <p:sldId id="265" r:id="rId34"/>
    <p:sldId id="267" r:id="rId35"/>
    <p:sldId id="268" r:id="rId36"/>
    <p:sldId id="266" r:id="rId37"/>
    <p:sldId id="269" r:id="rId38"/>
    <p:sldId id="294" r:id="rId39"/>
    <p:sldId id="29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6" autoAdjust="0"/>
    <p:restoredTop sz="73904" autoAdjust="0"/>
  </p:normalViewPr>
  <p:slideViewPr>
    <p:cSldViewPr snapToGrid="0">
      <p:cViewPr varScale="1">
        <p:scale>
          <a:sx n="125" d="100"/>
          <a:sy n="125" d="100"/>
        </p:scale>
        <p:origin x="192" y="2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6020E-59F7-4D15-A5F9-6827B73FE5F3}" type="datetimeFigureOut">
              <a:rPr lang="en-US" smtClean="0"/>
              <a:t>11/28/22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2BBA3-D106-47C8-AD72-96AA354B9B6C}" type="slidenum">
              <a:rPr lang="en-US" smtClean="0"/>
              <a:t>‹#›</a:t>
            </a:fld>
            <a:endParaRPr lang="en-US"/>
          </a:p>
        </p:txBody>
      </p:sp>
    </p:spTree>
    <p:extLst>
      <p:ext uri="{BB962C8B-B14F-4D97-AF65-F5344CB8AC3E}">
        <p14:creationId xmlns:p14="http://schemas.microsoft.com/office/powerpoint/2010/main" val="1686036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file:///C:/ChickTech/teachersnotes-smartclassroom.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mJeNghZXtMo"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10 minutes</a:t>
            </a:r>
          </a:p>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Go around the room and introduce, name, school, why are you interested?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a:t>
            </a:fld>
            <a:endParaRPr lang="en-US"/>
          </a:p>
        </p:txBody>
      </p:sp>
    </p:spTree>
    <p:extLst>
      <p:ext uri="{BB962C8B-B14F-4D97-AF65-F5344CB8AC3E}">
        <p14:creationId xmlns:p14="http://schemas.microsoft.com/office/powerpoint/2010/main" val="184263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code.org</a:t>
            </a:r>
            <a:r>
              <a:rPr lang="en-US" dirty="0"/>
              <a:t>/oceans</a:t>
            </a:r>
          </a:p>
        </p:txBody>
      </p:sp>
      <p:sp>
        <p:nvSpPr>
          <p:cNvPr id="4" name="Slide Number Placeholder 3"/>
          <p:cNvSpPr>
            <a:spLocks noGrp="1"/>
          </p:cNvSpPr>
          <p:nvPr>
            <p:ph type="sldNum" sz="quarter" idx="5"/>
          </p:nvPr>
        </p:nvSpPr>
        <p:spPr/>
        <p:txBody>
          <a:bodyPr/>
          <a:lstStyle/>
          <a:p>
            <a:fld id="{4842BBA3-D106-47C8-AD72-96AA354B9B6C}" type="slidenum">
              <a:rPr lang="en-US" smtClean="0"/>
              <a:t>10</a:t>
            </a:fld>
            <a:endParaRPr lang="en-US"/>
          </a:p>
        </p:txBody>
      </p:sp>
    </p:spTree>
    <p:extLst>
      <p:ext uri="{BB962C8B-B14F-4D97-AF65-F5344CB8AC3E}">
        <p14:creationId xmlns:p14="http://schemas.microsoft.com/office/powerpoint/2010/main" val="1923815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12</a:t>
            </a:fld>
            <a:endParaRPr lang="en-US"/>
          </a:p>
        </p:txBody>
      </p:sp>
    </p:spTree>
    <p:extLst>
      <p:ext uri="{BB962C8B-B14F-4D97-AF65-F5344CB8AC3E}">
        <p14:creationId xmlns:p14="http://schemas.microsoft.com/office/powerpoint/2010/main" val="157221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13</a:t>
            </a:fld>
            <a:endParaRPr lang="en-US"/>
          </a:p>
        </p:txBody>
      </p:sp>
    </p:spTree>
    <p:extLst>
      <p:ext uri="{BB962C8B-B14F-4D97-AF65-F5344CB8AC3E}">
        <p14:creationId xmlns:p14="http://schemas.microsoft.com/office/powerpoint/2010/main" val="229143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same process - </a:t>
            </a:r>
          </a:p>
        </p:txBody>
      </p:sp>
      <p:sp>
        <p:nvSpPr>
          <p:cNvPr id="4" name="Slide Number Placeholder 3"/>
          <p:cNvSpPr>
            <a:spLocks noGrp="1"/>
          </p:cNvSpPr>
          <p:nvPr>
            <p:ph type="sldNum" sz="quarter" idx="5"/>
          </p:nvPr>
        </p:nvSpPr>
        <p:spPr/>
        <p:txBody>
          <a:bodyPr/>
          <a:lstStyle/>
          <a:p>
            <a:fld id="{4842BBA3-D106-47C8-AD72-96AA354B9B6C}" type="slidenum">
              <a:rPr lang="en-US" smtClean="0"/>
              <a:t>14</a:t>
            </a:fld>
            <a:endParaRPr lang="en-US"/>
          </a:p>
        </p:txBody>
      </p:sp>
    </p:spTree>
    <p:extLst>
      <p:ext uri="{BB962C8B-B14F-4D97-AF65-F5344CB8AC3E}">
        <p14:creationId xmlns:p14="http://schemas.microsoft.com/office/powerpoint/2010/main" val="318367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If you have a lot of examples for one type, and not the other, the computer might learn that type is more likely, so you’ll affect the way that it learns to </a:t>
            </a:r>
            <a:r>
              <a:rPr lang="en-US" dirty="0" err="1"/>
              <a:t>recognise</a:t>
            </a:r>
            <a:r>
              <a:rPr lang="en-US" dirty="0"/>
              <a:t> photos.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15</a:t>
            </a:fld>
            <a:endParaRPr lang="en-US"/>
          </a:p>
        </p:txBody>
      </p:sp>
    </p:spTree>
    <p:extLst>
      <p:ext uri="{BB962C8B-B14F-4D97-AF65-F5344CB8AC3E}">
        <p14:creationId xmlns:p14="http://schemas.microsoft.com/office/powerpoint/2010/main" val="247108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16</a:t>
            </a:fld>
            <a:endParaRPr lang="en-US"/>
          </a:p>
        </p:txBody>
      </p:sp>
    </p:spTree>
    <p:extLst>
      <p:ext uri="{BB962C8B-B14F-4D97-AF65-F5344CB8AC3E}">
        <p14:creationId xmlns:p14="http://schemas.microsoft.com/office/powerpoint/2010/main" val="4053379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17</a:t>
            </a:fld>
            <a:endParaRPr lang="en-US"/>
          </a:p>
        </p:txBody>
      </p:sp>
    </p:spTree>
    <p:extLst>
      <p:ext uri="{BB962C8B-B14F-4D97-AF65-F5344CB8AC3E}">
        <p14:creationId xmlns:p14="http://schemas.microsoft.com/office/powerpoint/2010/main" val="755941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18</a:t>
            </a:fld>
            <a:endParaRPr lang="en-US"/>
          </a:p>
        </p:txBody>
      </p:sp>
    </p:spTree>
    <p:extLst>
      <p:ext uri="{BB962C8B-B14F-4D97-AF65-F5344CB8AC3E}">
        <p14:creationId xmlns:p14="http://schemas.microsoft.com/office/powerpoint/2010/main" val="3349726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19</a:t>
            </a:fld>
            <a:endParaRPr lang="en-US"/>
          </a:p>
        </p:txBody>
      </p:sp>
    </p:spTree>
    <p:extLst>
      <p:ext uri="{BB962C8B-B14F-4D97-AF65-F5344CB8AC3E}">
        <p14:creationId xmlns:p14="http://schemas.microsoft.com/office/powerpoint/2010/main" val="1303112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20</a:t>
            </a:fld>
            <a:endParaRPr lang="en-US"/>
          </a:p>
        </p:txBody>
      </p:sp>
    </p:spTree>
    <p:extLst>
      <p:ext uri="{BB962C8B-B14F-4D97-AF65-F5344CB8AC3E}">
        <p14:creationId xmlns:p14="http://schemas.microsoft.com/office/powerpoint/2010/main" val="256752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10:10-10:20</a:t>
            </a:r>
          </a:p>
        </p:txBody>
      </p:sp>
      <p:sp>
        <p:nvSpPr>
          <p:cNvPr id="4" name="Slide Number Placeholder 3"/>
          <p:cNvSpPr>
            <a:spLocks noGrp="1"/>
          </p:cNvSpPr>
          <p:nvPr>
            <p:ph type="sldNum" sz="quarter" idx="5"/>
          </p:nvPr>
        </p:nvSpPr>
        <p:spPr/>
        <p:txBody>
          <a:bodyPr/>
          <a:lstStyle/>
          <a:p>
            <a:fld id="{4842BBA3-D106-47C8-AD72-96AA354B9B6C}" type="slidenum">
              <a:rPr lang="en-US" smtClean="0"/>
              <a:t>2</a:t>
            </a:fld>
            <a:endParaRPr lang="en-US"/>
          </a:p>
        </p:txBody>
      </p:sp>
    </p:spTree>
    <p:extLst>
      <p:ext uri="{BB962C8B-B14F-4D97-AF65-F5344CB8AC3E}">
        <p14:creationId xmlns:p14="http://schemas.microsoft.com/office/powerpoint/2010/main" val="3438270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21</a:t>
            </a:fld>
            <a:endParaRPr lang="en-US"/>
          </a:p>
        </p:txBody>
      </p:sp>
    </p:spTree>
    <p:extLst>
      <p:ext uri="{BB962C8B-B14F-4D97-AF65-F5344CB8AC3E}">
        <p14:creationId xmlns:p14="http://schemas.microsoft.com/office/powerpoint/2010/main" val="1556257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22</a:t>
            </a:fld>
            <a:endParaRPr lang="en-US"/>
          </a:p>
        </p:txBody>
      </p:sp>
    </p:spTree>
    <p:extLst>
      <p:ext uri="{BB962C8B-B14F-4D97-AF65-F5344CB8AC3E}">
        <p14:creationId xmlns:p14="http://schemas.microsoft.com/office/powerpoint/2010/main" val="519504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23</a:t>
            </a:fld>
            <a:endParaRPr lang="en-US"/>
          </a:p>
        </p:txBody>
      </p:sp>
    </p:spTree>
    <p:extLst>
      <p:ext uri="{BB962C8B-B14F-4D97-AF65-F5344CB8AC3E}">
        <p14:creationId xmlns:p14="http://schemas.microsoft.com/office/powerpoint/2010/main" val="2425179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24</a:t>
            </a:fld>
            <a:endParaRPr lang="en-US"/>
          </a:p>
        </p:txBody>
      </p:sp>
    </p:spTree>
    <p:extLst>
      <p:ext uri="{BB962C8B-B14F-4D97-AF65-F5344CB8AC3E}">
        <p14:creationId xmlns:p14="http://schemas.microsoft.com/office/powerpoint/2010/main" val="193861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Snap to creat</a:t>
            </a:r>
            <a:r>
              <a:rPr lang="en-US" dirty="0">
                <a:hlinkClick r:id="rId3"/>
              </a:rPr>
              <a:t>e</a:t>
            </a:r>
            <a:r>
              <a:rPr lang="en-US" dirty="0"/>
              <a:t> an Alexa li</a:t>
            </a:r>
            <a:r>
              <a:rPr lang="en-US" dirty="0">
                <a:hlinkClick r:id="rId3"/>
              </a:rPr>
              <a:t>ke</a:t>
            </a:r>
            <a:r>
              <a:rPr lang="en-US" dirty="0"/>
              <a:t> system</a:t>
            </a:r>
            <a:endParaRPr lang="en-US" dirty="0">
              <a:hlinkClick r:id="rId3"/>
            </a:endParaRPr>
          </a:p>
          <a:p>
            <a:endParaRPr lang="en-US" dirty="0">
              <a:hlinkClick r:id="rId3"/>
            </a:endParaRPr>
          </a:p>
          <a:p>
            <a:r>
              <a:rPr lang="en-US" dirty="0">
                <a:hlinkClick r:id="rId3"/>
              </a:rPr>
              <a:t>file:///C:/ChickTech/teachersnotes-smartclassroom.pdf</a:t>
            </a:r>
            <a:endParaRPr lang="en-US" dirty="0"/>
          </a:p>
          <a:p>
            <a:endParaRPr lang="en-US" dirty="0"/>
          </a:p>
          <a:p>
            <a:r>
              <a:rPr lang="en-US" dirty="0"/>
              <a:t>file:///C:/ChickTech/worksheet-smartclassroom.pdf</a:t>
            </a:r>
          </a:p>
        </p:txBody>
      </p:sp>
      <p:sp>
        <p:nvSpPr>
          <p:cNvPr id="4" name="Slide Number Placeholder 3"/>
          <p:cNvSpPr>
            <a:spLocks noGrp="1"/>
          </p:cNvSpPr>
          <p:nvPr>
            <p:ph type="sldNum" sz="quarter" idx="5"/>
          </p:nvPr>
        </p:nvSpPr>
        <p:spPr/>
        <p:txBody>
          <a:bodyPr/>
          <a:lstStyle/>
          <a:p>
            <a:fld id="{4842BBA3-D106-47C8-AD72-96AA354B9B6C}" type="slidenum">
              <a:rPr lang="en-US" smtClean="0"/>
              <a:t>25</a:t>
            </a:fld>
            <a:endParaRPr lang="en-US"/>
          </a:p>
        </p:txBody>
      </p:sp>
    </p:spTree>
    <p:extLst>
      <p:ext uri="{BB962C8B-B14F-4D97-AF65-F5344CB8AC3E}">
        <p14:creationId xmlns:p14="http://schemas.microsoft.com/office/powerpoint/2010/main" val="1062938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27</a:t>
            </a:fld>
            <a:endParaRPr lang="en-US"/>
          </a:p>
        </p:txBody>
      </p:sp>
    </p:spTree>
    <p:extLst>
      <p:ext uri="{BB962C8B-B14F-4D97-AF65-F5344CB8AC3E}">
        <p14:creationId xmlns:p14="http://schemas.microsoft.com/office/powerpoint/2010/main" val="3498837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29</a:t>
            </a:fld>
            <a:endParaRPr lang="en-US"/>
          </a:p>
        </p:txBody>
      </p:sp>
    </p:spTree>
    <p:extLst>
      <p:ext uri="{BB962C8B-B14F-4D97-AF65-F5344CB8AC3E}">
        <p14:creationId xmlns:p14="http://schemas.microsoft.com/office/powerpoint/2010/main" val="3808195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30</a:t>
            </a:fld>
            <a:endParaRPr lang="en-US"/>
          </a:p>
        </p:txBody>
      </p:sp>
    </p:spTree>
    <p:extLst>
      <p:ext uri="{BB962C8B-B14F-4D97-AF65-F5344CB8AC3E}">
        <p14:creationId xmlns:p14="http://schemas.microsoft.com/office/powerpoint/2010/main" val="572523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31</a:t>
            </a:fld>
            <a:endParaRPr lang="en-US"/>
          </a:p>
        </p:txBody>
      </p:sp>
    </p:spTree>
    <p:extLst>
      <p:ext uri="{BB962C8B-B14F-4D97-AF65-F5344CB8AC3E}">
        <p14:creationId xmlns:p14="http://schemas.microsoft.com/office/powerpoint/2010/main" val="2612926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34</a:t>
            </a:fld>
            <a:endParaRPr lang="en-US"/>
          </a:p>
        </p:txBody>
      </p:sp>
    </p:spTree>
    <p:extLst>
      <p:ext uri="{BB962C8B-B14F-4D97-AF65-F5344CB8AC3E}">
        <p14:creationId xmlns:p14="http://schemas.microsoft.com/office/powerpoint/2010/main" val="425065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10:20-11:00</a:t>
            </a:r>
          </a:p>
          <a:p>
            <a:pPr marL="171450" indent="-171450">
              <a:buFont typeface="Arial" panose="020B0604020202020204" pitchFamily="34" charset="0"/>
              <a:buChar char="•"/>
            </a:pPr>
            <a:r>
              <a:rPr lang="en-US" dirty="0"/>
              <a:t>What do you think AI is? Let’s brainstorm and write answers on the board. There are no wrong answers!</a:t>
            </a:r>
          </a:p>
          <a:p>
            <a:pPr marL="171450" indent="-171450">
              <a:buFont typeface="Arial" panose="020B0604020202020204" pitchFamily="34" charset="0"/>
              <a:buChar char="•"/>
            </a:pPr>
            <a:r>
              <a:rPr lang="en-US" dirty="0"/>
              <a:t>Some examples (</a:t>
            </a:r>
            <a:r>
              <a:rPr lang="en-US" sz="1200" b="0" i="1" u="none" strike="noStrike" kern="1200" dirty="0" err="1">
                <a:solidFill>
                  <a:schemeClr val="tx1"/>
                </a:solidFill>
                <a:effectLst/>
                <a:latin typeface="+mn-lt"/>
                <a:ea typeface="+mn-ea"/>
                <a:cs typeface="+mn-cs"/>
              </a:rPr>
              <a:t>Baymax</a:t>
            </a:r>
            <a:r>
              <a:rPr lang="en-US" sz="1200" b="0" i="1" u="none" strike="noStrike" kern="1200" dirty="0">
                <a:solidFill>
                  <a:schemeClr val="tx1"/>
                </a:solidFill>
                <a:effectLst/>
                <a:latin typeface="+mn-lt"/>
                <a:ea typeface="+mn-ea"/>
                <a:cs typeface="+mn-cs"/>
              </a:rPr>
              <a:t> from Big Hero 6, Robot vacuums, Amazon Alexa, Netflix recommendation systems, Google autocomplete, Face recognition, Microsoft Cortana)</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Obviously not AI: </a:t>
            </a:r>
            <a:r>
              <a:rPr lang="en-US" sz="1200" b="0" i="1" u="none" strike="noStrike" kern="1200" dirty="0">
                <a:solidFill>
                  <a:schemeClr val="tx1"/>
                </a:solidFill>
                <a:effectLst/>
                <a:latin typeface="+mn-lt"/>
                <a:ea typeface="+mn-ea"/>
                <a:cs typeface="+mn-cs"/>
              </a:rPr>
              <a:t>i.e. automatic doors, word processing, motion sensor controlled lights</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Questionable/grey area: </a:t>
            </a:r>
            <a:r>
              <a:rPr lang="en-US" sz="1200" b="0" i="1" u="none" strike="noStrike" kern="1200" dirty="0">
                <a:solidFill>
                  <a:schemeClr val="tx1"/>
                </a:solidFill>
                <a:effectLst/>
                <a:latin typeface="+mn-lt"/>
                <a:ea typeface="+mn-ea"/>
                <a:cs typeface="+mn-cs"/>
              </a:rPr>
              <a:t>i.e. A “robot vacuum” like the early Roombas might just be programmed to complete a pattern. However, most current “robot vacuums” can now scan the room to plan a course and return to the charging station when they need to be charged. </a:t>
            </a:r>
          </a:p>
          <a:p>
            <a:pPr marL="171450" indent="-171450">
              <a:buFont typeface="Arial" panose="020B0604020202020204" pitchFamily="34" charset="0"/>
              <a:buChar char="•"/>
            </a:pPr>
            <a:endParaRPr lang="en-US" sz="1200" b="0" i="1"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1" u="none" strike="noStrike" kern="1200" dirty="0">
                <a:solidFill>
                  <a:schemeClr val="tx1"/>
                </a:solidFill>
                <a:effectLst/>
                <a:latin typeface="+mn-lt"/>
                <a:ea typeface="+mn-ea"/>
                <a:cs typeface="+mn-cs"/>
              </a:rPr>
              <a:t>I’ll call out an example and everyone go on the AI spectrum – I just want you to justify your answer!</a:t>
            </a:r>
            <a:endParaRPr lang="en-US" sz="1400" b="0" i="1" u="none" strike="noStrike"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https://www.youtube.com/watch?v=mJeNghZXtMo</a:t>
            </a: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a:t>
            </a:fld>
            <a:endParaRPr lang="en-US"/>
          </a:p>
        </p:txBody>
      </p:sp>
    </p:spTree>
    <p:extLst>
      <p:ext uri="{BB962C8B-B14F-4D97-AF65-F5344CB8AC3E}">
        <p14:creationId xmlns:p14="http://schemas.microsoft.com/office/powerpoint/2010/main" val="3992809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35</a:t>
            </a:fld>
            <a:endParaRPr lang="en-US"/>
          </a:p>
        </p:txBody>
      </p:sp>
    </p:spTree>
    <p:extLst>
      <p:ext uri="{BB962C8B-B14F-4D97-AF65-F5344CB8AC3E}">
        <p14:creationId xmlns:p14="http://schemas.microsoft.com/office/powerpoint/2010/main" val="234932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Ask one learner on each side why they chose their side.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Allow learners to be swayed and move based on other learners’ examples.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After learners have re-shuffled, ask a learner on the side with the most learners “Why is/isn’t this AI?” Then, ask “So, is that part of the definition of what makes something AI?”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“Why aren’t motion-activated doors an example of AI?” or “What would have to happen to make it AI?” “Because they always respond the same way to someone stepping near a sensor” “Ok, so is ‘ability to react differently to different cases’ an important part of AI?”</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you do this, keep a running list of the factors that people are using to decide if something is AI or not. You will use this list to create your definition of AI.</a:t>
            </a:r>
          </a:p>
          <a:p>
            <a:endParaRPr lang="en-US" dirty="0"/>
          </a:p>
          <a:p>
            <a:pPr rtl="0"/>
            <a:r>
              <a:rPr lang="en-US" sz="1200" b="0" i="1" u="none" strike="noStrike" kern="1200" dirty="0">
                <a:solidFill>
                  <a:schemeClr val="tx1"/>
                </a:solidFill>
                <a:effectLst/>
                <a:latin typeface="+mn-lt"/>
                <a:ea typeface="+mn-ea"/>
                <a:cs typeface="+mn-cs"/>
              </a:rPr>
              <a:t>What do you think about the factors that were used to classify A.I.? What do you think is missing?</a:t>
            </a:r>
            <a:endParaRPr lang="en-US" b="0" dirty="0">
              <a:effectLst/>
            </a:endParaRPr>
          </a:p>
          <a:p>
            <a:pPr rtl="0"/>
            <a:r>
              <a:rPr lang="en-US" sz="1200" b="0" i="0" u="none" strike="noStrike" kern="1200" dirty="0">
                <a:solidFill>
                  <a:schemeClr val="tx1"/>
                </a:solidFill>
                <a:effectLst/>
                <a:latin typeface="+mn-lt"/>
                <a:ea typeface="+mn-ea"/>
                <a:cs typeface="+mn-cs"/>
              </a:rPr>
              <a:t>Call on a few learners to share their thoughts. Make changes the definition if necessary.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4</a:t>
            </a:fld>
            <a:endParaRPr lang="en-US"/>
          </a:p>
        </p:txBody>
      </p:sp>
    </p:spTree>
    <p:extLst>
      <p:ext uri="{BB962C8B-B14F-4D97-AF65-F5344CB8AC3E}">
        <p14:creationId xmlns:p14="http://schemas.microsoft.com/office/powerpoint/2010/main" val="96556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Which definition feels more accurate? </a:t>
            </a:r>
          </a:p>
          <a:p>
            <a:pPr rtl="0" fontAlgn="base"/>
            <a:r>
              <a:rPr lang="en-US" sz="1200" b="0" i="0" u="none" strike="noStrike" kern="1200" dirty="0">
                <a:solidFill>
                  <a:schemeClr val="tx1"/>
                </a:solidFill>
                <a:effectLst/>
                <a:latin typeface="+mn-lt"/>
                <a:ea typeface="+mn-ea"/>
                <a:cs typeface="+mn-cs"/>
              </a:rPr>
              <a:t>Which makes you feel more intelligent? </a:t>
            </a:r>
          </a:p>
          <a:p>
            <a:pPr rtl="0" fontAlgn="base"/>
            <a:r>
              <a:rPr lang="en-US" sz="1200" b="0" i="0" u="none" strike="noStrike" kern="1200" dirty="0">
                <a:solidFill>
                  <a:schemeClr val="tx1"/>
                </a:solidFill>
                <a:effectLst/>
                <a:latin typeface="+mn-lt"/>
                <a:ea typeface="+mn-ea"/>
                <a:cs typeface="+mn-cs"/>
              </a:rPr>
              <a:t>Which is more like the definitions of AI?</a:t>
            </a:r>
          </a:p>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5</a:t>
            </a:fld>
            <a:endParaRPr lang="en-US"/>
          </a:p>
        </p:txBody>
      </p:sp>
    </p:spTree>
    <p:extLst>
      <p:ext uri="{BB962C8B-B14F-4D97-AF65-F5344CB8AC3E}">
        <p14:creationId xmlns:p14="http://schemas.microsoft.com/office/powerpoint/2010/main" val="206184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Making</a:t>
            </a:r>
            <a:r>
              <a:rPr lang="en-US" sz="1200" b="1" i="0" u="none" strike="noStrike" kern="1200" dirty="0">
                <a:solidFill>
                  <a:schemeClr val="tx1"/>
                </a:solidFill>
                <a:effectLst/>
                <a:latin typeface="+mn-lt"/>
                <a:ea typeface="+mn-ea"/>
                <a:cs typeface="+mn-cs"/>
              </a:rPr>
              <a:t> predictions </a:t>
            </a:r>
            <a:r>
              <a:rPr lang="en-US" sz="1200" b="0" i="0" u="none" strike="noStrike" kern="1200" dirty="0">
                <a:solidFill>
                  <a:schemeClr val="tx1"/>
                </a:solidFill>
                <a:effectLst/>
                <a:latin typeface="+mn-lt"/>
                <a:ea typeface="+mn-ea"/>
                <a:cs typeface="+mn-cs"/>
              </a:rPr>
              <a:t>refers to the ability to analyze the most likely outcome based on pattern recognition. For example, AlphaGo (which plays the board game Go) anticipates the most likely move that the player will make.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Making </a:t>
            </a:r>
            <a:r>
              <a:rPr lang="en-US" sz="1200" b="1" i="0" u="none" strike="noStrike" kern="1200" dirty="0">
                <a:solidFill>
                  <a:schemeClr val="tx1"/>
                </a:solidFill>
                <a:effectLst/>
                <a:latin typeface="+mn-lt"/>
                <a:ea typeface="+mn-ea"/>
                <a:cs typeface="+mn-cs"/>
              </a:rPr>
              <a:t>decisions </a:t>
            </a:r>
            <a:r>
              <a:rPr lang="en-US" sz="1200" b="0" i="0" u="none" strike="noStrike" kern="1200" dirty="0">
                <a:solidFill>
                  <a:schemeClr val="tx1"/>
                </a:solidFill>
                <a:effectLst/>
                <a:latin typeface="+mn-lt"/>
                <a:ea typeface="+mn-ea"/>
                <a:cs typeface="+mn-cs"/>
              </a:rPr>
              <a:t>refers to the ability to complete specific tasks without a coded instruction. For example, AlphaGo chooses a move to make from many options.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There are different definitions of AI. This is the one that will be used for this course. It probably looks different than the definition that the class came up with earlier, and that is OK.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6</a:t>
            </a:fld>
            <a:endParaRPr lang="en-US"/>
          </a:p>
        </p:txBody>
      </p:sp>
    </p:spTree>
    <p:extLst>
      <p:ext uri="{BB962C8B-B14F-4D97-AF65-F5344CB8AC3E}">
        <p14:creationId xmlns:p14="http://schemas.microsoft.com/office/powerpoint/2010/main" val="4243385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7</a:t>
            </a:fld>
            <a:endParaRPr lang="en-US"/>
          </a:p>
        </p:txBody>
      </p:sp>
    </p:spTree>
    <p:extLst>
      <p:ext uri="{BB962C8B-B14F-4D97-AF65-F5344CB8AC3E}">
        <p14:creationId xmlns:p14="http://schemas.microsoft.com/office/powerpoint/2010/main" val="2975947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8</a:t>
            </a:fld>
            <a:endParaRPr lang="en-US"/>
          </a:p>
        </p:txBody>
      </p:sp>
    </p:spTree>
    <p:extLst>
      <p:ext uri="{BB962C8B-B14F-4D97-AF65-F5344CB8AC3E}">
        <p14:creationId xmlns:p14="http://schemas.microsoft.com/office/powerpoint/2010/main" val="375909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2BBA3-D106-47C8-AD72-96AA354B9B6C}" type="slidenum">
              <a:rPr lang="en-US" smtClean="0"/>
              <a:t>9</a:t>
            </a:fld>
            <a:endParaRPr lang="en-US"/>
          </a:p>
        </p:txBody>
      </p:sp>
    </p:spTree>
    <p:extLst>
      <p:ext uri="{BB962C8B-B14F-4D97-AF65-F5344CB8AC3E}">
        <p14:creationId xmlns:p14="http://schemas.microsoft.com/office/powerpoint/2010/main" val="1650700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11/28/22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3bJ7RChxMWQ?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it.ly/2LvnvQ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machinelearningforkids.co.uk/"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bit.ly/chicktech-presurve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59bMh59JQDo?feature=oembed" TargetMode="External"/><Relationship Id="rId5" Type="http://schemas.openxmlformats.org/officeDocument/2006/relationships/hyperlink" Target="https://ai4all.docebosaas.com/pages/14/homepage" TargetMode="Externa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teachablemachine.withgoogle.com/" TargetMode="External"/><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hyperlink" Target="https://machinelearningforkids.co.uk/"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i4all.docebosaas.com/pages/14/homepag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Rafase282/My-FreeCodeCamp-Code/wiki/Lesson-Save-your-Code-Revisions-Forever-with-Gi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jlord.us/git-it/challenges/forks_and_clones.html"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staylornc/MovieRecommender"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i4all.docebosaas.com/pages/14/homepag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nASDYRkbQIY?feature=oembed" TargetMode="Externa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witter.com/fpmarconi/status/79420804020774092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5B7F-25AF-4E54-B8DB-B067B781CC12}"/>
              </a:ext>
            </a:extLst>
          </p:cNvPr>
          <p:cNvSpPr>
            <a:spLocks noGrp="1"/>
          </p:cNvSpPr>
          <p:nvPr>
            <p:ph type="ctrTitle"/>
          </p:nvPr>
        </p:nvSpPr>
        <p:spPr/>
        <p:txBody>
          <a:bodyPr/>
          <a:lstStyle/>
          <a:p>
            <a:r>
              <a:rPr lang="en-US" dirty="0"/>
              <a:t>Intro to AI/Machine Learning</a:t>
            </a:r>
          </a:p>
        </p:txBody>
      </p:sp>
      <p:sp>
        <p:nvSpPr>
          <p:cNvPr id="3" name="Subtitle 2">
            <a:extLst>
              <a:ext uri="{FF2B5EF4-FFF2-40B4-BE49-F238E27FC236}">
                <a16:creationId xmlns:a16="http://schemas.microsoft.com/office/drawing/2014/main" id="{1CD8E6C3-BE83-40EF-B14F-7E777CED0270}"/>
              </a:ext>
            </a:extLst>
          </p:cNvPr>
          <p:cNvSpPr>
            <a:spLocks noGrp="1"/>
          </p:cNvSpPr>
          <p:nvPr>
            <p:ph type="subTitle" idx="1"/>
          </p:nvPr>
        </p:nvSpPr>
        <p:spPr>
          <a:xfrm>
            <a:off x="1507067" y="4050833"/>
            <a:ext cx="7766936" cy="2003126"/>
          </a:xfrm>
        </p:spPr>
        <p:txBody>
          <a:bodyPr>
            <a:normAutofit/>
          </a:bodyPr>
          <a:lstStyle/>
          <a:p>
            <a:r>
              <a:rPr lang="en-US" dirty="0" err="1"/>
              <a:t>ChickTech</a:t>
            </a:r>
            <a:r>
              <a:rPr lang="en-US" dirty="0"/>
              <a:t> High School Kickoff Event 12/3/22 and 12/4/22</a:t>
            </a:r>
          </a:p>
          <a:p>
            <a:r>
              <a:rPr lang="en-US" dirty="0"/>
              <a:t>Sandy Taylor</a:t>
            </a:r>
          </a:p>
          <a:p>
            <a:r>
              <a:rPr lang="en-US" dirty="0"/>
              <a:t>Julia </a:t>
            </a:r>
            <a:r>
              <a:rPr lang="en-US" dirty="0" err="1"/>
              <a:t>Januchowski</a:t>
            </a:r>
            <a:endParaRPr lang="en-US" dirty="0"/>
          </a:p>
          <a:p>
            <a:r>
              <a:rPr lang="en-US" dirty="0"/>
              <a:t>Robert Taylor</a:t>
            </a:r>
          </a:p>
        </p:txBody>
      </p:sp>
    </p:spTree>
    <p:extLst>
      <p:ext uri="{BB962C8B-B14F-4D97-AF65-F5344CB8AC3E}">
        <p14:creationId xmlns:p14="http://schemas.microsoft.com/office/powerpoint/2010/main" val="3680857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D5F7-39B3-41C5-5507-6407E6858F58}"/>
              </a:ext>
            </a:extLst>
          </p:cNvPr>
          <p:cNvSpPr>
            <a:spLocks noGrp="1"/>
          </p:cNvSpPr>
          <p:nvPr>
            <p:ph type="title"/>
          </p:nvPr>
        </p:nvSpPr>
        <p:spPr/>
        <p:txBody>
          <a:bodyPr/>
          <a:lstStyle/>
          <a:p>
            <a:r>
              <a:rPr lang="en-US" dirty="0"/>
              <a:t>AI For Oceans Activity</a:t>
            </a:r>
          </a:p>
        </p:txBody>
      </p:sp>
      <p:pic>
        <p:nvPicPr>
          <p:cNvPr id="4" name="Content Placeholder 3">
            <a:extLst>
              <a:ext uri="{FF2B5EF4-FFF2-40B4-BE49-F238E27FC236}">
                <a16:creationId xmlns:a16="http://schemas.microsoft.com/office/drawing/2014/main" id="{4A5BCF79-CE85-6A81-D894-10829F883160}"/>
              </a:ext>
            </a:extLst>
          </p:cNvPr>
          <p:cNvPicPr>
            <a:picLocks noGrp="1" noChangeAspect="1"/>
          </p:cNvPicPr>
          <p:nvPr>
            <p:ph idx="1"/>
          </p:nvPr>
        </p:nvPicPr>
        <p:blipFill>
          <a:blip r:embed="rId3"/>
          <a:stretch>
            <a:fillRect/>
          </a:stretch>
        </p:blipFill>
        <p:spPr>
          <a:xfrm>
            <a:off x="2917998" y="1884855"/>
            <a:ext cx="4252018" cy="3173148"/>
          </a:xfrm>
          <a:prstGeom prst="rect">
            <a:avLst/>
          </a:prstGeom>
        </p:spPr>
      </p:pic>
    </p:spTree>
    <p:extLst>
      <p:ext uri="{BB962C8B-B14F-4D97-AF65-F5344CB8AC3E}">
        <p14:creationId xmlns:p14="http://schemas.microsoft.com/office/powerpoint/2010/main" val="304783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439B-6D07-4DD3-B521-B10E0A6D4710}"/>
              </a:ext>
            </a:extLst>
          </p:cNvPr>
          <p:cNvSpPr>
            <a:spLocks noGrp="1"/>
          </p:cNvSpPr>
          <p:nvPr>
            <p:ph type="title"/>
          </p:nvPr>
        </p:nvSpPr>
        <p:spPr/>
        <p:txBody>
          <a:bodyPr/>
          <a:lstStyle/>
          <a:p>
            <a:r>
              <a:rPr lang="en-US" dirty="0"/>
              <a:t>Machine Learning</a:t>
            </a:r>
          </a:p>
        </p:txBody>
      </p:sp>
      <p:pic>
        <p:nvPicPr>
          <p:cNvPr id="4" name="Online Media 3" title="Machine Learning Explained in 5 Minutes">
            <a:hlinkClick r:id="" action="ppaction://media"/>
            <a:extLst>
              <a:ext uri="{FF2B5EF4-FFF2-40B4-BE49-F238E27FC236}">
                <a16:creationId xmlns:a16="http://schemas.microsoft.com/office/drawing/2014/main" id="{72881A77-2BA9-4248-8D66-454AD545561B}"/>
              </a:ext>
            </a:extLst>
          </p:cNvPr>
          <p:cNvPicPr>
            <a:picLocks noGrp="1" noRot="1" noChangeAspect="1"/>
          </p:cNvPicPr>
          <p:nvPr>
            <p:ph idx="1"/>
            <a:videoFile r:link="rId1"/>
          </p:nvPr>
        </p:nvPicPr>
        <p:blipFill>
          <a:blip r:embed="rId3"/>
          <a:stretch>
            <a:fillRect/>
          </a:stretch>
        </p:blipFill>
        <p:spPr>
          <a:xfrm>
            <a:off x="1525588" y="2160588"/>
            <a:ext cx="6900862" cy="3881437"/>
          </a:xfrm>
          <a:prstGeom prst="rect">
            <a:avLst/>
          </a:prstGeom>
        </p:spPr>
      </p:pic>
    </p:spTree>
    <p:extLst>
      <p:ext uri="{BB962C8B-B14F-4D97-AF65-F5344CB8AC3E}">
        <p14:creationId xmlns:p14="http://schemas.microsoft.com/office/powerpoint/2010/main" val="264796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E7D1-8E19-4034-AC5D-23D9C9E182AE}"/>
              </a:ext>
            </a:extLst>
          </p:cNvPr>
          <p:cNvSpPr>
            <a:spLocks noGrp="1"/>
          </p:cNvSpPr>
          <p:nvPr>
            <p:ph type="title"/>
          </p:nvPr>
        </p:nvSpPr>
        <p:spPr/>
        <p:txBody>
          <a:bodyPr/>
          <a:lstStyle/>
          <a:p>
            <a:r>
              <a:rPr lang="en-US" dirty="0"/>
              <a:t>Machine Learning - Terms</a:t>
            </a:r>
          </a:p>
        </p:txBody>
      </p:sp>
      <p:sp>
        <p:nvSpPr>
          <p:cNvPr id="3" name="Content Placeholder 2">
            <a:extLst>
              <a:ext uri="{FF2B5EF4-FFF2-40B4-BE49-F238E27FC236}">
                <a16:creationId xmlns:a16="http://schemas.microsoft.com/office/drawing/2014/main" id="{5B14F5FA-544B-48ED-B310-988B0E172E8D}"/>
              </a:ext>
            </a:extLst>
          </p:cNvPr>
          <p:cNvSpPr>
            <a:spLocks noGrp="1"/>
          </p:cNvSpPr>
          <p:nvPr>
            <p:ph idx="1"/>
          </p:nvPr>
        </p:nvSpPr>
        <p:spPr/>
        <p:txBody>
          <a:bodyPr>
            <a:normAutofit/>
          </a:bodyPr>
          <a:lstStyle/>
          <a:p>
            <a:pPr fontAlgn="base"/>
            <a:r>
              <a:rPr lang="en-US" sz="2400" b="1" dirty="0"/>
              <a:t>Algorithm: </a:t>
            </a:r>
            <a:r>
              <a:rPr lang="en-US" sz="2400" dirty="0"/>
              <a:t>A sequence of instructions for accomplishing a task </a:t>
            </a:r>
          </a:p>
          <a:p>
            <a:pPr fontAlgn="base"/>
            <a:r>
              <a:rPr lang="en-US" sz="2400" dirty="0"/>
              <a:t>Remember the definition of </a:t>
            </a:r>
            <a:r>
              <a:rPr lang="en-US" sz="2400" b="1" dirty="0"/>
              <a:t>AI</a:t>
            </a:r>
            <a:r>
              <a:rPr lang="en-US" sz="2400" dirty="0"/>
              <a:t>: A branch of Computer Science that allows computers to make predictions and decisions</a:t>
            </a:r>
          </a:p>
          <a:p>
            <a:pPr fontAlgn="base"/>
            <a:r>
              <a:rPr lang="en-US" sz="2400" b="1" dirty="0"/>
              <a:t>Machine learning</a:t>
            </a:r>
            <a:r>
              <a:rPr lang="en-US" sz="2400" dirty="0"/>
              <a:t>: An approach to teach computers how to make decisions based on data</a:t>
            </a:r>
          </a:p>
          <a:p>
            <a:r>
              <a:rPr lang="en-US" sz="2400" b="1" dirty="0"/>
              <a:t>Data</a:t>
            </a:r>
            <a:r>
              <a:rPr lang="en-US" sz="2400" dirty="0"/>
              <a:t>: Information</a:t>
            </a:r>
          </a:p>
        </p:txBody>
      </p:sp>
      <p:sp>
        <p:nvSpPr>
          <p:cNvPr id="4" name="TextBox 3">
            <a:extLst>
              <a:ext uri="{FF2B5EF4-FFF2-40B4-BE49-F238E27FC236}">
                <a16:creationId xmlns:a16="http://schemas.microsoft.com/office/drawing/2014/main" id="{1DC4AB31-1E8C-407F-B3F7-6A85B2F026F5}"/>
              </a:ext>
            </a:extLst>
          </p:cNvPr>
          <p:cNvSpPr txBox="1"/>
          <p:nvPr/>
        </p:nvSpPr>
        <p:spPr>
          <a:xfrm>
            <a:off x="6629400" y="6041362"/>
            <a:ext cx="4051562" cy="369332"/>
          </a:xfrm>
          <a:prstGeom prst="rect">
            <a:avLst/>
          </a:prstGeom>
          <a:noFill/>
        </p:spPr>
        <p:txBody>
          <a:bodyPr wrap="square" rtlCol="0">
            <a:spAutoFit/>
          </a:bodyPr>
          <a:lstStyle/>
          <a:p>
            <a:r>
              <a:rPr lang="en-US" dirty="0">
                <a:hlinkClick r:id="rId3"/>
              </a:rPr>
              <a:t>From AI4ALL – Open Learning Program</a:t>
            </a:r>
            <a:endParaRPr lang="en-US" dirty="0"/>
          </a:p>
        </p:txBody>
      </p:sp>
    </p:spTree>
    <p:extLst>
      <p:ext uri="{BB962C8B-B14F-4D97-AF65-F5344CB8AC3E}">
        <p14:creationId xmlns:p14="http://schemas.microsoft.com/office/powerpoint/2010/main" val="4211860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TextBox 38">
            <a:extLst>
              <a:ext uri="{FF2B5EF4-FFF2-40B4-BE49-F238E27FC236}">
                <a16:creationId xmlns:a16="http://schemas.microsoft.com/office/drawing/2014/main" id="{7E4B13C1-AAB9-47D2-8660-24009FAA2B6D}"/>
              </a:ext>
            </a:extLst>
          </p:cNvPr>
          <p:cNvSpPr txBox="1"/>
          <p:nvPr/>
        </p:nvSpPr>
        <p:spPr>
          <a:xfrm>
            <a:off x="7059705" y="6271301"/>
            <a:ext cx="2898851" cy="369332"/>
          </a:xfrm>
          <a:prstGeom prst="rect">
            <a:avLst/>
          </a:prstGeom>
          <a:noFill/>
        </p:spPr>
        <p:txBody>
          <a:bodyPr wrap="square" rtlCol="0">
            <a:spAutoFit/>
          </a:bodyPr>
          <a:lstStyle/>
          <a:p>
            <a:r>
              <a:rPr lang="en-US" dirty="0">
                <a:hlinkClick r:id="rId3"/>
              </a:rPr>
              <a:t>Machine Learning for Kids</a:t>
            </a:r>
            <a:endParaRPr lang="en-US" dirty="0"/>
          </a:p>
        </p:txBody>
      </p:sp>
      <p:pic>
        <p:nvPicPr>
          <p:cNvPr id="6" name="Picture 5">
            <a:extLst>
              <a:ext uri="{FF2B5EF4-FFF2-40B4-BE49-F238E27FC236}">
                <a16:creationId xmlns:a16="http://schemas.microsoft.com/office/drawing/2014/main" id="{DA3AC6BE-330A-43DA-8511-FDB12E3E41CC}"/>
              </a:ext>
            </a:extLst>
          </p:cNvPr>
          <p:cNvPicPr>
            <a:picLocks noChangeAspect="1"/>
          </p:cNvPicPr>
          <p:nvPr/>
        </p:nvPicPr>
        <p:blipFill>
          <a:blip r:embed="rId4"/>
          <a:stretch>
            <a:fillRect/>
          </a:stretch>
        </p:blipFill>
        <p:spPr>
          <a:xfrm>
            <a:off x="950388" y="1819802"/>
            <a:ext cx="7827686" cy="4313674"/>
          </a:xfrm>
          <a:prstGeom prst="rect">
            <a:avLst/>
          </a:prstGeom>
        </p:spPr>
      </p:pic>
    </p:spTree>
    <p:extLst>
      <p:ext uri="{BB962C8B-B14F-4D97-AF65-F5344CB8AC3E}">
        <p14:creationId xmlns:p14="http://schemas.microsoft.com/office/powerpoint/2010/main" val="261593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TextBox 38">
            <a:extLst>
              <a:ext uri="{FF2B5EF4-FFF2-40B4-BE49-F238E27FC236}">
                <a16:creationId xmlns:a16="http://schemas.microsoft.com/office/drawing/2014/main" id="{7E4B13C1-AAB9-47D2-8660-24009FAA2B6D}"/>
              </a:ext>
            </a:extLst>
          </p:cNvPr>
          <p:cNvSpPr txBox="1"/>
          <p:nvPr/>
        </p:nvSpPr>
        <p:spPr>
          <a:xfrm>
            <a:off x="7059705" y="6271301"/>
            <a:ext cx="2898851" cy="369332"/>
          </a:xfrm>
          <a:prstGeom prst="rect">
            <a:avLst/>
          </a:prstGeom>
          <a:noFill/>
        </p:spPr>
        <p:txBody>
          <a:bodyPr wrap="square" rtlCol="0">
            <a:spAutoFit/>
          </a:bodyPr>
          <a:lstStyle/>
          <a:p>
            <a:r>
              <a:rPr lang="en-US" dirty="0">
                <a:hlinkClick r:id="rId3"/>
              </a:rPr>
              <a:t>Machine Learning for Kids</a:t>
            </a:r>
            <a:endParaRPr lang="en-US" dirty="0"/>
          </a:p>
        </p:txBody>
      </p:sp>
      <p:pic>
        <p:nvPicPr>
          <p:cNvPr id="3" name="Picture 2">
            <a:extLst>
              <a:ext uri="{FF2B5EF4-FFF2-40B4-BE49-F238E27FC236}">
                <a16:creationId xmlns:a16="http://schemas.microsoft.com/office/drawing/2014/main" id="{15EC0B8E-4612-4283-BE86-EBE8170199BD}"/>
              </a:ext>
            </a:extLst>
          </p:cNvPr>
          <p:cNvPicPr>
            <a:picLocks noChangeAspect="1"/>
          </p:cNvPicPr>
          <p:nvPr/>
        </p:nvPicPr>
        <p:blipFill>
          <a:blip r:embed="rId4"/>
          <a:stretch>
            <a:fillRect/>
          </a:stretch>
        </p:blipFill>
        <p:spPr>
          <a:xfrm>
            <a:off x="748656" y="2426390"/>
            <a:ext cx="8905834" cy="2510045"/>
          </a:xfrm>
          <a:prstGeom prst="rect">
            <a:avLst/>
          </a:prstGeom>
        </p:spPr>
      </p:pic>
    </p:spTree>
    <p:extLst>
      <p:ext uri="{BB962C8B-B14F-4D97-AF65-F5344CB8AC3E}">
        <p14:creationId xmlns:p14="http://schemas.microsoft.com/office/powerpoint/2010/main" val="393988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TextBox 38">
            <a:extLst>
              <a:ext uri="{FF2B5EF4-FFF2-40B4-BE49-F238E27FC236}">
                <a16:creationId xmlns:a16="http://schemas.microsoft.com/office/drawing/2014/main" id="{7E4B13C1-AAB9-47D2-8660-24009FAA2B6D}"/>
              </a:ext>
            </a:extLst>
          </p:cNvPr>
          <p:cNvSpPr txBox="1"/>
          <p:nvPr/>
        </p:nvSpPr>
        <p:spPr>
          <a:xfrm>
            <a:off x="7059705" y="6271301"/>
            <a:ext cx="2898851" cy="369332"/>
          </a:xfrm>
          <a:prstGeom prst="rect">
            <a:avLst/>
          </a:prstGeom>
          <a:noFill/>
        </p:spPr>
        <p:txBody>
          <a:bodyPr wrap="square" rtlCol="0">
            <a:spAutoFit/>
          </a:bodyPr>
          <a:lstStyle/>
          <a:p>
            <a:r>
              <a:rPr lang="en-US" dirty="0">
                <a:hlinkClick r:id="rId3"/>
              </a:rPr>
              <a:t>Machine Learning for Kids</a:t>
            </a:r>
            <a:endParaRPr lang="en-US" dirty="0"/>
          </a:p>
        </p:txBody>
      </p:sp>
      <p:sp>
        <p:nvSpPr>
          <p:cNvPr id="19" name="Content Placeholder 2">
            <a:extLst>
              <a:ext uri="{FF2B5EF4-FFF2-40B4-BE49-F238E27FC236}">
                <a16:creationId xmlns:a16="http://schemas.microsoft.com/office/drawing/2014/main" id="{6F0C50D9-7EEF-4D9E-97FD-DE2E89E36BA7}"/>
              </a:ext>
            </a:extLst>
          </p:cNvPr>
          <p:cNvSpPr>
            <a:spLocks noGrp="1"/>
          </p:cNvSpPr>
          <p:nvPr>
            <p:ph idx="1"/>
          </p:nvPr>
        </p:nvSpPr>
        <p:spPr>
          <a:xfrm>
            <a:off x="677334" y="2160589"/>
            <a:ext cx="8596668" cy="3880773"/>
          </a:xfrm>
        </p:spPr>
        <p:txBody>
          <a:bodyPr>
            <a:normAutofit/>
          </a:bodyPr>
          <a:lstStyle/>
          <a:p>
            <a:r>
              <a:rPr lang="en-US" sz="2800" b="1" dirty="0"/>
              <a:t>More examples! </a:t>
            </a:r>
            <a:r>
              <a:rPr lang="en-US" sz="2800" dirty="0"/>
              <a:t>The more and varied examples you give it, the better the computer should get</a:t>
            </a:r>
          </a:p>
          <a:p>
            <a:r>
              <a:rPr lang="en-US" sz="2800" b="1" dirty="0"/>
              <a:t>Try and be even - </a:t>
            </a:r>
            <a:r>
              <a:rPr lang="en-US" sz="2800" dirty="0"/>
              <a:t>Try and come up with roughly the same number of examples for each shape. </a:t>
            </a:r>
            <a:r>
              <a:rPr lang="en-US" sz="2800" b="1" dirty="0"/>
              <a:t>Mix things up with your examples</a:t>
            </a:r>
            <a:endParaRPr lang="en-US" sz="2800" dirty="0"/>
          </a:p>
          <a:p>
            <a:r>
              <a:rPr lang="en-US" sz="2800" b="1" dirty="0"/>
              <a:t>Mix things up with your examples – </a:t>
            </a:r>
            <a:r>
              <a:rPr lang="en-US" sz="2800" dirty="0"/>
              <a:t>small, far away, coming from different sides</a:t>
            </a:r>
          </a:p>
          <a:p>
            <a:pPr marL="0" indent="0">
              <a:buNone/>
            </a:pPr>
            <a:endParaRPr lang="en-US" dirty="0"/>
          </a:p>
        </p:txBody>
      </p:sp>
    </p:spTree>
    <p:extLst>
      <p:ext uri="{BB962C8B-B14F-4D97-AF65-F5344CB8AC3E}">
        <p14:creationId xmlns:p14="http://schemas.microsoft.com/office/powerpoint/2010/main" val="273832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r>
              <a:rPr lang="en-US" sz="4000" dirty="0">
                <a:hlinkClick r:id="rId3"/>
              </a:rPr>
              <a:t>https://bit.ly/2LvnvQe</a:t>
            </a:r>
            <a:endParaRPr lang="en-US" sz="4000" dirty="0"/>
          </a:p>
          <a:p>
            <a:r>
              <a:rPr lang="en-US" sz="4000" dirty="0"/>
              <a:t>Complete Steps 1-16 of the tutorial</a:t>
            </a:r>
          </a:p>
          <a:p>
            <a:r>
              <a:rPr lang="en-US" sz="4000" dirty="0"/>
              <a:t>Make sure to check out the tips section</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4"/>
              </a:rPr>
              <a:t>Machine Learning for Kids</a:t>
            </a:r>
            <a:endParaRPr lang="en-US" dirty="0"/>
          </a:p>
        </p:txBody>
      </p:sp>
    </p:spTree>
    <p:extLst>
      <p:ext uri="{BB962C8B-B14F-4D97-AF65-F5344CB8AC3E}">
        <p14:creationId xmlns:p14="http://schemas.microsoft.com/office/powerpoint/2010/main" val="50477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r>
              <a:rPr lang="en-US" sz="2400" dirty="0"/>
              <a:t>You’ve started to train a computer to recognize pictures as being rock, paper or scissors. You are doing it by collecting example photos. These examples are being used to train a machine learning “model”.</a:t>
            </a:r>
          </a:p>
          <a:p>
            <a:r>
              <a:rPr lang="en-US" sz="2400" dirty="0"/>
              <a:t>This is called “supervised learning” because of the way you are supervising the computer’s training.</a:t>
            </a:r>
          </a:p>
          <a:p>
            <a:r>
              <a:rPr lang="en-US" sz="2400" dirty="0"/>
              <a:t>The computer will learn from patterns in the </a:t>
            </a:r>
            <a:r>
              <a:rPr lang="en-US" sz="2400" dirty="0" err="1"/>
              <a:t>colours</a:t>
            </a:r>
            <a:r>
              <a:rPr lang="en-US" sz="2400" dirty="0"/>
              <a:t> and shapes from each of the photos you’ve given it. These will be used to be able to </a:t>
            </a:r>
            <a:r>
              <a:rPr lang="en-US" sz="2400" dirty="0" err="1"/>
              <a:t>recognise</a:t>
            </a:r>
            <a:r>
              <a:rPr lang="en-US" sz="2400" dirty="0"/>
              <a:t> new photos.</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Machine Learning for Kids</a:t>
            </a:r>
            <a:endParaRPr lang="en-US" dirty="0"/>
          </a:p>
        </p:txBody>
      </p:sp>
    </p:spTree>
    <p:extLst>
      <p:ext uri="{BB962C8B-B14F-4D97-AF65-F5344CB8AC3E}">
        <p14:creationId xmlns:p14="http://schemas.microsoft.com/office/powerpoint/2010/main" val="157629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8" name="Straight Connector 67">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a:t>Machine Learning – Rock Paper Scissors</a:t>
            </a:r>
          </a:p>
        </p:txBody>
      </p:sp>
      <p:sp>
        <p:nvSpPr>
          <p:cNvPr id="39" name="TextBox 38">
            <a:extLst>
              <a:ext uri="{FF2B5EF4-FFF2-40B4-BE49-F238E27FC236}">
                <a16:creationId xmlns:a16="http://schemas.microsoft.com/office/drawing/2014/main" id="{7E4B13C1-AAB9-47D2-8660-24009FAA2B6D}"/>
              </a:ext>
            </a:extLst>
          </p:cNvPr>
          <p:cNvSpPr txBox="1"/>
          <p:nvPr/>
        </p:nvSpPr>
        <p:spPr>
          <a:xfrm>
            <a:off x="6094375" y="4263992"/>
            <a:ext cx="3179628" cy="1325857"/>
          </a:xfrm>
          <a:prstGeom prst="rect">
            <a:avLst/>
          </a:prstGeom>
        </p:spPr>
        <p:txBody>
          <a:bodyPr vert="horz" lIns="91440" tIns="45720" rIns="91440" bIns="45720" rtlCol="0" anchor="t">
            <a:normAutofit/>
          </a:bodyPr>
          <a:lstStyle/>
          <a:p>
            <a:pPr>
              <a:spcBef>
                <a:spcPts val="1000"/>
              </a:spcBef>
              <a:buClr>
                <a:schemeClr val="accent1">
                  <a:lumMod val="75000"/>
                </a:schemeClr>
              </a:buClr>
              <a:buSzPct val="80000"/>
            </a:pPr>
            <a:r>
              <a:rPr lang="en-US">
                <a:solidFill>
                  <a:schemeClr val="tx1">
                    <a:lumMod val="50000"/>
                    <a:lumOff val="50000"/>
                  </a:schemeClr>
                </a:solidFill>
                <a:hlinkClick r:id="rId3"/>
              </a:rPr>
              <a:t>Teachable Machine With Google</a:t>
            </a:r>
            <a:endParaRPr lang="en-US">
              <a:solidFill>
                <a:schemeClr val="tx1">
                  <a:lumMod val="50000"/>
                  <a:lumOff val="50000"/>
                </a:schemeClr>
              </a:solidFill>
            </a:endParaRPr>
          </a:p>
        </p:txBody>
      </p:sp>
      <p:sp>
        <p:nvSpPr>
          <p:cNvPr id="79" name="Isosceles Triangle 78">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3F4A12D4-76CA-49B6-B61D-3C97906F6C49}"/>
              </a:ext>
            </a:extLst>
          </p:cNvPr>
          <p:cNvPicPr>
            <a:picLocks noChangeAspect="1"/>
          </p:cNvPicPr>
          <p:nvPr/>
        </p:nvPicPr>
        <p:blipFill>
          <a:blip r:embed="rId4"/>
          <a:stretch>
            <a:fillRect/>
          </a:stretch>
        </p:blipFill>
        <p:spPr>
          <a:xfrm>
            <a:off x="1111539" y="522872"/>
            <a:ext cx="4979662" cy="5875707"/>
          </a:xfrm>
          <a:prstGeom prst="rect">
            <a:avLst/>
          </a:prstGeom>
        </p:spPr>
      </p:pic>
    </p:spTree>
    <p:extLst>
      <p:ext uri="{BB962C8B-B14F-4D97-AF65-F5344CB8AC3E}">
        <p14:creationId xmlns:p14="http://schemas.microsoft.com/office/powerpoint/2010/main" val="1462556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fontScale="90000"/>
          </a:bodyPr>
          <a:lstStyle/>
          <a:p>
            <a:r>
              <a:rPr lang="en-US" sz="4400" dirty="0"/>
              <a:t>Machine Learning – Rock Paper Scissors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r>
              <a:rPr lang="en-US" sz="2800" dirty="0"/>
              <a:t>You’ve made a simple rock-paper-scissors game in Scratch. </a:t>
            </a:r>
          </a:p>
          <a:p>
            <a:r>
              <a:rPr lang="en-US" sz="2800" dirty="0"/>
              <a:t>The game uses a webcam to take pictures of your hand, and uses machine learning to understand the meaning of the photo.</a:t>
            </a:r>
          </a:p>
          <a:p>
            <a:r>
              <a:rPr lang="en-US" sz="2800" dirty="0"/>
              <a:t>This is “image recognition” – teaching a computer to recognize images.</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Machine Learning for Kids</a:t>
            </a:r>
            <a:endParaRPr lang="en-US" dirty="0"/>
          </a:p>
        </p:txBody>
      </p:sp>
    </p:spTree>
    <p:extLst>
      <p:ext uri="{BB962C8B-B14F-4D97-AF65-F5344CB8AC3E}">
        <p14:creationId xmlns:p14="http://schemas.microsoft.com/office/powerpoint/2010/main" val="219268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A97A-F33C-420F-89A9-D664B4095087}"/>
              </a:ext>
            </a:extLst>
          </p:cNvPr>
          <p:cNvSpPr>
            <a:spLocks noGrp="1"/>
          </p:cNvSpPr>
          <p:nvPr>
            <p:ph type="title"/>
          </p:nvPr>
        </p:nvSpPr>
        <p:spPr/>
        <p:txBody>
          <a:bodyPr/>
          <a:lstStyle/>
          <a:p>
            <a:r>
              <a:rPr lang="en-US" dirty="0"/>
              <a:t>First Things First…</a:t>
            </a:r>
          </a:p>
        </p:txBody>
      </p:sp>
      <p:sp>
        <p:nvSpPr>
          <p:cNvPr id="3" name="Content Placeholder 2">
            <a:extLst>
              <a:ext uri="{FF2B5EF4-FFF2-40B4-BE49-F238E27FC236}">
                <a16:creationId xmlns:a16="http://schemas.microsoft.com/office/drawing/2014/main" id="{E5B0528A-ABF6-40BA-8051-F83C5DA2AD0F}"/>
              </a:ext>
            </a:extLst>
          </p:cNvPr>
          <p:cNvSpPr>
            <a:spLocks noGrp="1"/>
          </p:cNvSpPr>
          <p:nvPr>
            <p:ph idx="1"/>
          </p:nvPr>
        </p:nvSpPr>
        <p:spPr/>
        <p:txBody>
          <a:bodyPr>
            <a:normAutofit/>
          </a:bodyPr>
          <a:lstStyle/>
          <a:p>
            <a:r>
              <a:rPr lang="en-US" sz="4000" dirty="0"/>
              <a:t> Survey</a:t>
            </a:r>
          </a:p>
          <a:p>
            <a:pPr marL="0" indent="0">
              <a:buNone/>
            </a:pPr>
            <a:r>
              <a:rPr lang="en-US" sz="4000" dirty="0">
                <a:hlinkClick r:id="rId3"/>
              </a:rPr>
              <a:t>http://bit.ly/chicktech-presurvey</a:t>
            </a:r>
            <a:endParaRPr lang="en-US" sz="4000" dirty="0"/>
          </a:p>
          <a:p>
            <a:pPr marL="0" indent="0">
              <a:buNone/>
            </a:pPr>
            <a:endParaRPr lang="en-US" sz="4000" dirty="0"/>
          </a:p>
          <a:p>
            <a:r>
              <a:rPr lang="en-US" sz="4000" dirty="0"/>
              <a:t>Email Account</a:t>
            </a:r>
          </a:p>
        </p:txBody>
      </p:sp>
    </p:spTree>
    <p:extLst>
      <p:ext uri="{BB962C8B-B14F-4D97-AF65-F5344CB8AC3E}">
        <p14:creationId xmlns:p14="http://schemas.microsoft.com/office/powerpoint/2010/main" val="169650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pPr fontAlgn="base"/>
            <a:r>
              <a:rPr lang="en-US" sz="2800" b="1" dirty="0"/>
              <a:t>Bias</a:t>
            </a:r>
            <a:r>
              <a:rPr lang="en-US" sz="2800" dirty="0"/>
              <a:t>: (Oxford) prejudice in favor of or against one thing, person, or group compared with another, usually in a way considered to be unfair.</a:t>
            </a:r>
          </a:p>
          <a:p>
            <a:r>
              <a:rPr lang="en-US" sz="2800" b="1" dirty="0"/>
              <a:t>Algorithmic bias</a:t>
            </a:r>
            <a:r>
              <a:rPr lang="en-US" sz="2800" dirty="0"/>
              <a:t>: Automated decision-making that reflects existing societal biases, often because the data that the decision was based on reflected those biases.</a:t>
            </a:r>
            <a:endParaRPr lang="en-US" sz="4000" dirty="0"/>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AI4ALL Open Learning</a:t>
            </a:r>
            <a:endParaRPr lang="en-US" dirty="0"/>
          </a:p>
        </p:txBody>
      </p:sp>
    </p:spTree>
    <p:extLst>
      <p:ext uri="{BB962C8B-B14F-4D97-AF65-F5344CB8AC3E}">
        <p14:creationId xmlns:p14="http://schemas.microsoft.com/office/powerpoint/2010/main" val="4264117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Online Media 2" title="Machine Learning and Human Bias">
            <a:hlinkClick r:id="" action="ppaction://media"/>
            <a:extLst>
              <a:ext uri="{FF2B5EF4-FFF2-40B4-BE49-F238E27FC236}">
                <a16:creationId xmlns:a16="http://schemas.microsoft.com/office/drawing/2014/main" id="{F0B3CB0F-FFC8-424F-BFB3-56B832A25A46}"/>
              </a:ext>
            </a:extLst>
          </p:cNvPr>
          <p:cNvPicPr>
            <a:picLocks noGrp="1" noRot="1" noChangeAspect="1"/>
          </p:cNvPicPr>
          <p:nvPr>
            <p:ph idx="1"/>
            <a:videoFile r:link="rId1"/>
          </p:nvPr>
        </p:nvPicPr>
        <p:blipFill>
          <a:blip r:embed="rId4"/>
          <a:stretch>
            <a:fillRect/>
          </a:stretch>
        </p:blipFill>
        <p:spPr>
          <a:xfrm>
            <a:off x="1525588" y="2160588"/>
            <a:ext cx="6900862" cy="3881437"/>
          </a:xfrm>
          <a:prstGeom prst="rect">
            <a:avLst/>
          </a:prstGeom>
        </p:spPr>
      </p:pic>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5"/>
              </a:rPr>
              <a:t>AI4ALL Open Learning</a:t>
            </a:r>
            <a:endParaRPr lang="en-US" dirty="0"/>
          </a:p>
        </p:txBody>
      </p:sp>
    </p:spTree>
    <p:extLst>
      <p:ext uri="{BB962C8B-B14F-4D97-AF65-F5344CB8AC3E}">
        <p14:creationId xmlns:p14="http://schemas.microsoft.com/office/powerpoint/2010/main" val="299275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pPr fontAlgn="base"/>
            <a:r>
              <a:rPr lang="en-US" sz="2800" dirty="0"/>
              <a:t>In machine learning, computers learn solutions by finding patterns in data.</a:t>
            </a:r>
          </a:p>
          <a:p>
            <a:pPr fontAlgn="base"/>
            <a:r>
              <a:rPr lang="en-US" sz="2800" dirty="0"/>
              <a:t>Just because something is based on data, doesn’t automatically make it neutral.</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AI4ALL Open Learning</a:t>
            </a:r>
            <a:endParaRPr lang="en-US" dirty="0"/>
          </a:p>
        </p:txBody>
      </p:sp>
    </p:spTree>
    <p:extLst>
      <p:ext uri="{BB962C8B-B14F-4D97-AF65-F5344CB8AC3E}">
        <p14:creationId xmlns:p14="http://schemas.microsoft.com/office/powerpoint/2010/main" val="412975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lnSpcReduction="10000"/>
          </a:bodyPr>
          <a:lstStyle/>
          <a:p>
            <a:pPr fontAlgn="base"/>
            <a:r>
              <a:rPr lang="en-US" sz="2400" b="1" dirty="0"/>
              <a:t>Interaction bias</a:t>
            </a:r>
            <a:r>
              <a:rPr lang="en-US" sz="2400" dirty="0"/>
              <a:t>: A computer trained on what a “shoe” looks like based on drawings by people </a:t>
            </a:r>
          </a:p>
          <a:p>
            <a:pPr fontAlgn="base"/>
            <a:r>
              <a:rPr lang="en-US" sz="2400" b="1" dirty="0"/>
              <a:t>Latent bias</a:t>
            </a:r>
            <a:r>
              <a:rPr lang="en-US" sz="2400" dirty="0"/>
              <a:t>: If you train a dataset to learn what a physicist looks like from old pictures of physicists, you wind up with a lot of white male faces (since those were the most recognized physicists of the past)</a:t>
            </a:r>
          </a:p>
          <a:p>
            <a:pPr fontAlgn="base"/>
            <a:r>
              <a:rPr lang="en-US" sz="2400" b="1" dirty="0"/>
              <a:t>Selection bias</a:t>
            </a:r>
            <a:r>
              <a:rPr lang="en-US" sz="2400" dirty="0"/>
              <a:t>: Make sure to select photos that represent all people</a:t>
            </a:r>
          </a:p>
          <a:p>
            <a:pPr fontAlgn="base"/>
            <a:r>
              <a:rPr lang="en-US" sz="2400" dirty="0"/>
              <a:t>Google tries to stop bias by allowing users to flag inappropriate content.</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AI4ALL Open Learning</a:t>
            </a:r>
            <a:endParaRPr lang="en-US" dirty="0"/>
          </a:p>
        </p:txBody>
      </p:sp>
    </p:spTree>
    <p:extLst>
      <p:ext uri="{BB962C8B-B14F-4D97-AF65-F5344CB8AC3E}">
        <p14:creationId xmlns:p14="http://schemas.microsoft.com/office/powerpoint/2010/main" val="1510271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Algorithmic Bias</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pPr fontAlgn="base"/>
            <a:r>
              <a:rPr lang="en-US" sz="2800" dirty="0"/>
              <a:t>Where does bias come from in Machine Learning algorithms?</a:t>
            </a:r>
          </a:p>
          <a:p>
            <a:pPr fontAlgn="base"/>
            <a:r>
              <a:rPr lang="en-US" sz="2800" dirty="0"/>
              <a:t>Does bias have to be intentional?</a:t>
            </a:r>
          </a:p>
          <a:p>
            <a:pPr fontAlgn="base"/>
            <a:r>
              <a:rPr lang="en-US" sz="2800" dirty="0"/>
              <a:t>Is bias bad?</a:t>
            </a:r>
          </a:p>
        </p:txBody>
      </p:sp>
      <p:sp>
        <p:nvSpPr>
          <p:cNvPr id="17" name="TextBox 16">
            <a:extLst>
              <a:ext uri="{FF2B5EF4-FFF2-40B4-BE49-F238E27FC236}">
                <a16:creationId xmlns:a16="http://schemas.microsoft.com/office/drawing/2014/main" id="{94807BC5-C366-4818-9B56-6BAE96C226C3}"/>
              </a:ext>
            </a:extLst>
          </p:cNvPr>
          <p:cNvSpPr txBox="1"/>
          <p:nvPr/>
        </p:nvSpPr>
        <p:spPr>
          <a:xfrm>
            <a:off x="6411663" y="6041362"/>
            <a:ext cx="2898851" cy="369332"/>
          </a:xfrm>
          <a:prstGeom prst="rect">
            <a:avLst/>
          </a:prstGeom>
          <a:noFill/>
        </p:spPr>
        <p:txBody>
          <a:bodyPr wrap="square" rtlCol="0">
            <a:spAutoFit/>
          </a:bodyPr>
          <a:lstStyle/>
          <a:p>
            <a:r>
              <a:rPr lang="en-US" dirty="0">
                <a:hlinkClick r:id="rId3"/>
              </a:rPr>
              <a:t>AI4ALL Open Learning</a:t>
            </a:r>
            <a:endParaRPr lang="en-US" dirty="0"/>
          </a:p>
        </p:txBody>
      </p:sp>
    </p:spTree>
    <p:extLst>
      <p:ext uri="{BB962C8B-B14F-4D97-AF65-F5344CB8AC3E}">
        <p14:creationId xmlns:p14="http://schemas.microsoft.com/office/powerpoint/2010/main" val="1839139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0191-5406-42F0-AA62-72E9FB402A22}"/>
              </a:ext>
            </a:extLst>
          </p:cNvPr>
          <p:cNvSpPr>
            <a:spLocks noGrp="1"/>
          </p:cNvSpPr>
          <p:nvPr>
            <p:ph type="title"/>
          </p:nvPr>
        </p:nvSpPr>
        <p:spPr>
          <a:xfrm>
            <a:off x="677334" y="609600"/>
            <a:ext cx="8596668" cy="1320800"/>
          </a:xfrm>
        </p:spPr>
        <p:txBody>
          <a:bodyPr/>
          <a:lstStyle/>
          <a:p>
            <a:r>
              <a:rPr lang="en-US"/>
              <a:t>Smart Home Activity</a:t>
            </a:r>
            <a:endParaRPr lang="en-US" dirty="0"/>
          </a:p>
        </p:txBody>
      </p:sp>
      <p:pic>
        <p:nvPicPr>
          <p:cNvPr id="4" name="Content Placeholder 3">
            <a:extLst>
              <a:ext uri="{FF2B5EF4-FFF2-40B4-BE49-F238E27FC236}">
                <a16:creationId xmlns:a16="http://schemas.microsoft.com/office/drawing/2014/main" id="{4C443E0A-3453-48E1-97DA-EA456D153C45}"/>
              </a:ext>
            </a:extLst>
          </p:cNvPr>
          <p:cNvPicPr>
            <a:picLocks noGrp="1" noChangeAspect="1"/>
          </p:cNvPicPr>
          <p:nvPr>
            <p:ph idx="1"/>
          </p:nvPr>
        </p:nvPicPr>
        <p:blipFill>
          <a:blip r:embed="rId3"/>
          <a:stretch>
            <a:fillRect/>
          </a:stretch>
        </p:blipFill>
        <p:spPr>
          <a:xfrm>
            <a:off x="1087469" y="1473200"/>
            <a:ext cx="7606053" cy="4598804"/>
          </a:xfrm>
          <a:prstGeom prst="rect">
            <a:avLst/>
          </a:prstGeom>
        </p:spPr>
      </p:pic>
    </p:spTree>
    <p:extLst>
      <p:ext uri="{BB962C8B-B14F-4D97-AF65-F5344CB8AC3E}">
        <p14:creationId xmlns:p14="http://schemas.microsoft.com/office/powerpoint/2010/main" val="4225273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a:xfrm>
            <a:off x="199963" y="441512"/>
            <a:ext cx="8596668" cy="1320800"/>
          </a:xfrm>
        </p:spPr>
        <p:txBody>
          <a:bodyPr/>
          <a:lstStyle/>
          <a:p>
            <a:r>
              <a:rPr lang="en-US" dirty="0"/>
              <a:t>Smart Home Activity – Part 1</a:t>
            </a:r>
          </a:p>
        </p:txBody>
      </p:sp>
      <p:sp>
        <p:nvSpPr>
          <p:cNvPr id="3" name="Content Placeholder 2">
            <a:extLst>
              <a:ext uri="{FF2B5EF4-FFF2-40B4-BE49-F238E27FC236}">
                <a16:creationId xmlns:a16="http://schemas.microsoft.com/office/drawing/2014/main" id="{FD2087DA-AA2F-4F62-8902-AED7500E02C7}"/>
              </a:ext>
            </a:extLst>
          </p:cNvPr>
          <p:cNvSpPr>
            <a:spLocks noGrp="1"/>
          </p:cNvSpPr>
          <p:nvPr>
            <p:ph idx="1"/>
          </p:nvPr>
        </p:nvSpPr>
        <p:spPr>
          <a:xfrm>
            <a:off x="199963" y="1979054"/>
            <a:ext cx="9488643" cy="3880773"/>
          </a:xfrm>
        </p:spPr>
        <p:txBody>
          <a:bodyPr>
            <a:normAutofit/>
          </a:bodyPr>
          <a:lstStyle/>
          <a:p>
            <a:pPr marL="0" indent="0">
              <a:buNone/>
            </a:pPr>
            <a:r>
              <a:rPr lang="en-US" sz="3200" dirty="0"/>
              <a:t>Complete Steps 1-17 of the tutorial:</a:t>
            </a:r>
          </a:p>
          <a:p>
            <a:pPr marL="0" indent="0">
              <a:buNone/>
            </a:pPr>
            <a:endParaRPr lang="en-US" sz="3200" dirty="0"/>
          </a:p>
          <a:p>
            <a:pPr marL="0" indent="0">
              <a:buNone/>
            </a:pPr>
            <a:r>
              <a:rPr lang="en-US" sz="2800" dirty="0"/>
              <a:t>\</a:t>
            </a:r>
            <a:r>
              <a:rPr lang="en-US" sz="2800" dirty="0" err="1"/>
              <a:t>ChickTechAIWorkshopNCSU</a:t>
            </a:r>
            <a:r>
              <a:rPr lang="en-US" sz="2800" dirty="0"/>
              <a:t>\Smart Classroom\worksheet-</a:t>
            </a:r>
            <a:r>
              <a:rPr lang="en-US" sz="2800" dirty="0" err="1"/>
              <a:t>smartclassroom</a:t>
            </a:r>
            <a:r>
              <a:rPr lang="en-US" sz="2800" dirty="0"/>
              <a:t> - Part 1.pdf</a:t>
            </a:r>
          </a:p>
        </p:txBody>
      </p:sp>
    </p:spTree>
    <p:extLst>
      <p:ext uri="{BB962C8B-B14F-4D97-AF65-F5344CB8AC3E}">
        <p14:creationId xmlns:p14="http://schemas.microsoft.com/office/powerpoint/2010/main" val="3193762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p:txBody>
          <a:bodyPr/>
          <a:lstStyle/>
          <a:p>
            <a:r>
              <a:rPr lang="en-US" dirty="0"/>
              <a:t>Smart Home Activity – Part 1</a:t>
            </a:r>
          </a:p>
        </p:txBody>
      </p:sp>
      <p:sp>
        <p:nvSpPr>
          <p:cNvPr id="3" name="Content Placeholder 2">
            <a:extLst>
              <a:ext uri="{FF2B5EF4-FFF2-40B4-BE49-F238E27FC236}">
                <a16:creationId xmlns:a16="http://schemas.microsoft.com/office/drawing/2014/main" id="{FD2087DA-AA2F-4F62-8902-AED7500E02C7}"/>
              </a:ext>
            </a:extLst>
          </p:cNvPr>
          <p:cNvSpPr>
            <a:spLocks noGrp="1"/>
          </p:cNvSpPr>
          <p:nvPr>
            <p:ph idx="1"/>
          </p:nvPr>
        </p:nvSpPr>
        <p:spPr/>
        <p:txBody>
          <a:bodyPr>
            <a:normAutofit/>
          </a:bodyPr>
          <a:lstStyle/>
          <a:p>
            <a:r>
              <a:rPr lang="en-US" sz="3200" dirty="0"/>
              <a:t>You’ve programmed the virtual classroom using a simple rules-base approach</a:t>
            </a:r>
          </a:p>
          <a:p>
            <a:r>
              <a:rPr lang="en-US" sz="3200" dirty="0"/>
              <a:t>Do you see any problems with this?</a:t>
            </a:r>
          </a:p>
        </p:txBody>
      </p:sp>
    </p:spTree>
    <p:extLst>
      <p:ext uri="{BB962C8B-B14F-4D97-AF65-F5344CB8AC3E}">
        <p14:creationId xmlns:p14="http://schemas.microsoft.com/office/powerpoint/2010/main" val="1679290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a:xfrm>
            <a:off x="199963" y="441512"/>
            <a:ext cx="8596668" cy="1320800"/>
          </a:xfrm>
        </p:spPr>
        <p:txBody>
          <a:bodyPr/>
          <a:lstStyle/>
          <a:p>
            <a:r>
              <a:rPr lang="en-US" dirty="0"/>
              <a:t>Smart Home Activity – Part 2</a:t>
            </a:r>
          </a:p>
        </p:txBody>
      </p:sp>
      <p:sp>
        <p:nvSpPr>
          <p:cNvPr id="3" name="Content Placeholder 2">
            <a:extLst>
              <a:ext uri="{FF2B5EF4-FFF2-40B4-BE49-F238E27FC236}">
                <a16:creationId xmlns:a16="http://schemas.microsoft.com/office/drawing/2014/main" id="{FD2087DA-AA2F-4F62-8902-AED7500E02C7}"/>
              </a:ext>
            </a:extLst>
          </p:cNvPr>
          <p:cNvSpPr>
            <a:spLocks noGrp="1"/>
          </p:cNvSpPr>
          <p:nvPr>
            <p:ph idx="1"/>
          </p:nvPr>
        </p:nvSpPr>
        <p:spPr>
          <a:xfrm>
            <a:off x="199963" y="1979054"/>
            <a:ext cx="9488643" cy="3880773"/>
          </a:xfrm>
        </p:spPr>
        <p:txBody>
          <a:bodyPr>
            <a:normAutofit/>
          </a:bodyPr>
          <a:lstStyle/>
          <a:p>
            <a:pPr marL="0" indent="0">
              <a:buNone/>
            </a:pPr>
            <a:r>
              <a:rPr lang="en-US" sz="3200" dirty="0"/>
              <a:t>Complete rest of the tutorial:</a:t>
            </a:r>
          </a:p>
          <a:p>
            <a:pPr marL="0" indent="0">
              <a:buNone/>
            </a:pPr>
            <a:endParaRPr lang="en-US" sz="3200" dirty="0"/>
          </a:p>
          <a:p>
            <a:pPr marL="0" indent="0">
              <a:buNone/>
            </a:pPr>
            <a:r>
              <a:rPr lang="en-US" sz="2800" dirty="0"/>
              <a:t>\</a:t>
            </a:r>
            <a:r>
              <a:rPr lang="en-US" sz="2800" dirty="0" err="1"/>
              <a:t>ChickTechAIWorkshopNCSU</a:t>
            </a:r>
            <a:r>
              <a:rPr lang="en-US" sz="2800" dirty="0"/>
              <a:t>\Smart Classroom\worksheet-</a:t>
            </a:r>
            <a:r>
              <a:rPr lang="en-US" sz="2800" dirty="0" err="1"/>
              <a:t>smartclassroom</a:t>
            </a:r>
            <a:r>
              <a:rPr lang="en-US" sz="2800" dirty="0"/>
              <a:t> - Part 2.pdf</a:t>
            </a:r>
          </a:p>
          <a:p>
            <a:pPr marL="0" indent="0">
              <a:buNone/>
            </a:pPr>
            <a:endParaRPr lang="en-US" sz="2800" dirty="0"/>
          </a:p>
          <a:p>
            <a:pPr marL="0" indent="0">
              <a:buNone/>
            </a:pPr>
            <a:r>
              <a:rPr lang="en-US" sz="2800" dirty="0"/>
              <a:t>Make sure to read the reflection boxes (What have you done so far)</a:t>
            </a:r>
          </a:p>
        </p:txBody>
      </p:sp>
    </p:spTree>
    <p:extLst>
      <p:ext uri="{BB962C8B-B14F-4D97-AF65-F5344CB8AC3E}">
        <p14:creationId xmlns:p14="http://schemas.microsoft.com/office/powerpoint/2010/main" val="83852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p:txBody>
          <a:bodyPr/>
          <a:lstStyle/>
          <a:p>
            <a:r>
              <a:rPr lang="en-US" dirty="0"/>
              <a:t>Smart Home Activity – Part 2</a:t>
            </a:r>
          </a:p>
        </p:txBody>
      </p:sp>
      <p:sp>
        <p:nvSpPr>
          <p:cNvPr id="3" name="Content Placeholder 2">
            <a:extLst>
              <a:ext uri="{FF2B5EF4-FFF2-40B4-BE49-F238E27FC236}">
                <a16:creationId xmlns:a16="http://schemas.microsoft.com/office/drawing/2014/main" id="{FD2087DA-AA2F-4F62-8902-AED7500E02C7}"/>
              </a:ext>
            </a:extLst>
          </p:cNvPr>
          <p:cNvSpPr>
            <a:spLocks noGrp="1"/>
          </p:cNvSpPr>
          <p:nvPr>
            <p:ph idx="1"/>
          </p:nvPr>
        </p:nvSpPr>
        <p:spPr/>
        <p:txBody>
          <a:bodyPr>
            <a:normAutofit/>
          </a:bodyPr>
          <a:lstStyle/>
          <a:p>
            <a:r>
              <a:rPr lang="en-US" sz="3200" dirty="0"/>
              <a:t>How is this better than our previous attempt?</a:t>
            </a:r>
          </a:p>
          <a:p>
            <a:r>
              <a:rPr lang="en-US" sz="3200" dirty="0"/>
              <a:t>What happened as you added more data?</a:t>
            </a:r>
          </a:p>
          <a:p>
            <a:r>
              <a:rPr lang="en-US" sz="3200" dirty="0"/>
              <a:t>What is a confidence score?</a:t>
            </a:r>
          </a:p>
          <a:p>
            <a:endParaRPr lang="en-US" sz="3200" dirty="0"/>
          </a:p>
        </p:txBody>
      </p:sp>
    </p:spTree>
    <p:extLst>
      <p:ext uri="{BB962C8B-B14F-4D97-AF65-F5344CB8AC3E}">
        <p14:creationId xmlns:p14="http://schemas.microsoft.com/office/powerpoint/2010/main" val="2903259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1DFC-2138-44B7-BB96-59A5408E7E26}"/>
              </a:ext>
            </a:extLst>
          </p:cNvPr>
          <p:cNvSpPr>
            <a:spLocks noGrp="1"/>
          </p:cNvSpPr>
          <p:nvPr>
            <p:ph type="title"/>
          </p:nvPr>
        </p:nvSpPr>
        <p:spPr/>
        <p:txBody>
          <a:bodyPr/>
          <a:lstStyle/>
          <a:p>
            <a:r>
              <a:rPr lang="en-US" dirty="0"/>
              <a:t>What is AI?</a:t>
            </a:r>
          </a:p>
        </p:txBody>
      </p:sp>
      <p:sp>
        <p:nvSpPr>
          <p:cNvPr id="3" name="Text Placeholder 2">
            <a:extLst>
              <a:ext uri="{FF2B5EF4-FFF2-40B4-BE49-F238E27FC236}">
                <a16:creationId xmlns:a16="http://schemas.microsoft.com/office/drawing/2014/main" id="{76D7017A-5A3E-4915-8864-64E7568AF1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25214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7451247" y="678751"/>
            <a:ext cx="3497565" cy="3002662"/>
          </a:xfrm>
        </p:spPr>
        <p:txBody>
          <a:bodyPr vert="horz" lIns="91440" tIns="45720" rIns="91440" bIns="45720" rtlCol="0" anchor="b">
            <a:normAutofit/>
          </a:bodyPr>
          <a:lstStyle/>
          <a:p>
            <a:r>
              <a:rPr lang="en-US" sz="4400" dirty="0"/>
              <a:t>Machine Learning</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rediction">
            <a:hlinkClick r:id="" action="ppaction://media"/>
            <a:extLst>
              <a:ext uri="{FF2B5EF4-FFF2-40B4-BE49-F238E27FC236}">
                <a16:creationId xmlns:a16="http://schemas.microsoft.com/office/drawing/2014/main" id="{E15D7E26-0442-43EA-AD81-9C680F70B73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98051" y="384321"/>
            <a:ext cx="5622540" cy="5327357"/>
          </a:xfrm>
          <a:prstGeom prst="rect">
            <a:avLst/>
          </a:prstGeom>
        </p:spPr>
      </p:pic>
      <p:sp>
        <p:nvSpPr>
          <p:cNvPr id="39" name="TextBox 38">
            <a:extLst>
              <a:ext uri="{FF2B5EF4-FFF2-40B4-BE49-F238E27FC236}">
                <a16:creationId xmlns:a16="http://schemas.microsoft.com/office/drawing/2014/main" id="{7E4B13C1-AAB9-47D2-8660-24009FAA2B6D}"/>
              </a:ext>
            </a:extLst>
          </p:cNvPr>
          <p:cNvSpPr txBox="1"/>
          <p:nvPr/>
        </p:nvSpPr>
        <p:spPr>
          <a:xfrm>
            <a:off x="5906995" y="6179249"/>
            <a:ext cx="4051562" cy="369332"/>
          </a:xfrm>
          <a:prstGeom prst="rect">
            <a:avLst/>
          </a:prstGeom>
          <a:noFill/>
        </p:spPr>
        <p:txBody>
          <a:bodyPr wrap="square" rtlCol="0">
            <a:spAutoFit/>
          </a:bodyPr>
          <a:lstStyle/>
          <a:p>
            <a:r>
              <a:rPr lang="en-US" dirty="0">
                <a:hlinkClick r:id="rId6"/>
              </a:rPr>
              <a:t>Teachable Machine With Google</a:t>
            </a:r>
            <a:endParaRPr lang="en-US" dirty="0"/>
          </a:p>
        </p:txBody>
      </p:sp>
    </p:spTree>
    <p:extLst>
      <p:ext uri="{BB962C8B-B14F-4D97-AF65-F5344CB8AC3E}">
        <p14:creationId xmlns:p14="http://schemas.microsoft.com/office/powerpoint/2010/main" val="188877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1825ADA-CD02-4D33-9123-E18FD357DE7A}"/>
              </a:ext>
            </a:extLst>
          </p:cNvPr>
          <p:cNvSpPr>
            <a:spLocks noGrp="1"/>
          </p:cNvSpPr>
          <p:nvPr>
            <p:ph type="title"/>
          </p:nvPr>
        </p:nvSpPr>
        <p:spPr>
          <a:xfrm>
            <a:off x="879109" y="437799"/>
            <a:ext cx="8351822" cy="1244178"/>
          </a:xfrm>
        </p:spPr>
        <p:txBody>
          <a:bodyPr vert="horz" lIns="91440" tIns="45720" rIns="91440" bIns="45720" rtlCol="0" anchor="b">
            <a:normAutofit/>
          </a:bodyPr>
          <a:lstStyle/>
          <a:p>
            <a:r>
              <a:rPr lang="en-US" sz="4400" dirty="0"/>
              <a:t>Machine Learning</a:t>
            </a:r>
          </a:p>
        </p:txBody>
      </p:sp>
      <p:sp>
        <p:nvSpPr>
          <p:cNvPr id="36" name="Isosceles Triangle 20">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DB80E5B-62DA-4C7D-BCCE-F97A1C773686}"/>
              </a:ext>
            </a:extLst>
          </p:cNvPr>
          <p:cNvSpPr>
            <a:spLocks noGrp="1"/>
          </p:cNvSpPr>
          <p:nvPr>
            <p:ph idx="1"/>
          </p:nvPr>
        </p:nvSpPr>
        <p:spPr/>
        <p:txBody>
          <a:bodyPr>
            <a:normAutofit/>
          </a:bodyPr>
          <a:lstStyle/>
          <a:p>
            <a:r>
              <a:rPr lang="en-US" sz="4000" dirty="0"/>
              <a:t>https://bit.ly/2LvnvQe</a:t>
            </a:r>
          </a:p>
        </p:txBody>
      </p:sp>
      <p:sp>
        <p:nvSpPr>
          <p:cNvPr id="19" name="TextBox 18">
            <a:extLst>
              <a:ext uri="{FF2B5EF4-FFF2-40B4-BE49-F238E27FC236}">
                <a16:creationId xmlns:a16="http://schemas.microsoft.com/office/drawing/2014/main" id="{7325C0C8-6A5D-495A-8159-05D0B4652F8D}"/>
              </a:ext>
            </a:extLst>
          </p:cNvPr>
          <p:cNvSpPr txBox="1"/>
          <p:nvPr/>
        </p:nvSpPr>
        <p:spPr>
          <a:xfrm>
            <a:off x="6241936" y="6080349"/>
            <a:ext cx="2898851" cy="369332"/>
          </a:xfrm>
          <a:prstGeom prst="rect">
            <a:avLst/>
          </a:prstGeom>
          <a:noFill/>
        </p:spPr>
        <p:txBody>
          <a:bodyPr wrap="square" rtlCol="0">
            <a:spAutoFit/>
          </a:bodyPr>
          <a:lstStyle/>
          <a:p>
            <a:r>
              <a:rPr lang="en-US" dirty="0">
                <a:hlinkClick r:id="rId3"/>
              </a:rPr>
              <a:t>Machine Learning for Kids</a:t>
            </a:r>
            <a:endParaRPr lang="en-US" dirty="0"/>
          </a:p>
        </p:txBody>
      </p:sp>
    </p:spTree>
    <p:extLst>
      <p:ext uri="{BB962C8B-B14F-4D97-AF65-F5344CB8AC3E}">
        <p14:creationId xmlns:p14="http://schemas.microsoft.com/office/powerpoint/2010/main" val="1329725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1549-78D8-4560-988D-B2BC28296AB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F232881-4853-41E3-BAF0-290F680EDCDD}"/>
              </a:ext>
            </a:extLst>
          </p:cNvPr>
          <p:cNvSpPr>
            <a:spLocks noGrp="1"/>
          </p:cNvSpPr>
          <p:nvPr>
            <p:ph idx="1"/>
          </p:nvPr>
        </p:nvSpPr>
        <p:spPr/>
        <p:txBody>
          <a:bodyPr/>
          <a:lstStyle/>
          <a:p>
            <a:r>
              <a:rPr lang="en-US" dirty="0"/>
              <a:t>AI4ALL – </a:t>
            </a:r>
            <a:r>
              <a:rPr lang="en-US" dirty="0">
                <a:hlinkClick r:id="rId2"/>
              </a:rPr>
              <a:t>Open Learning Program</a:t>
            </a:r>
            <a:endParaRPr lang="en-US" dirty="0"/>
          </a:p>
        </p:txBody>
      </p:sp>
    </p:spTree>
    <p:extLst>
      <p:ext uri="{BB962C8B-B14F-4D97-AF65-F5344CB8AC3E}">
        <p14:creationId xmlns:p14="http://schemas.microsoft.com/office/powerpoint/2010/main" val="521209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5DE2-3CDB-4AC9-AE69-16C8C394869A}"/>
              </a:ext>
            </a:extLst>
          </p:cNvPr>
          <p:cNvSpPr>
            <a:spLocks noGrp="1"/>
          </p:cNvSpPr>
          <p:nvPr>
            <p:ph type="title"/>
          </p:nvPr>
        </p:nvSpPr>
        <p:spPr/>
        <p:txBody>
          <a:bodyPr/>
          <a:lstStyle/>
          <a:p>
            <a:r>
              <a:rPr lang="en-US" dirty="0"/>
              <a:t>Let’s Get Started! – Create your repo</a:t>
            </a:r>
          </a:p>
        </p:txBody>
      </p:sp>
      <p:sp>
        <p:nvSpPr>
          <p:cNvPr id="3" name="Content Placeholder 2">
            <a:extLst>
              <a:ext uri="{FF2B5EF4-FFF2-40B4-BE49-F238E27FC236}">
                <a16:creationId xmlns:a16="http://schemas.microsoft.com/office/drawing/2014/main" id="{210A61DA-0C93-4EFF-AD5A-73D6DD456C75}"/>
              </a:ext>
            </a:extLst>
          </p:cNvPr>
          <p:cNvSpPr>
            <a:spLocks noGrp="1"/>
          </p:cNvSpPr>
          <p:nvPr>
            <p:ph idx="1"/>
          </p:nvPr>
        </p:nvSpPr>
        <p:spPr/>
        <p:txBody>
          <a:bodyPr>
            <a:normAutofit fontScale="92500"/>
          </a:bodyPr>
          <a:lstStyle/>
          <a:p>
            <a:r>
              <a:rPr lang="en-US" sz="3200" dirty="0"/>
              <a:t>What is a repository?</a:t>
            </a:r>
          </a:p>
          <a:p>
            <a:pPr lvl="1"/>
            <a:r>
              <a:rPr lang="en-US" sz="2800" dirty="0"/>
              <a:t>An online collection of your software work</a:t>
            </a:r>
          </a:p>
          <a:p>
            <a:r>
              <a:rPr lang="en-US" sz="3200" dirty="0"/>
              <a:t>Why do you need one?</a:t>
            </a:r>
          </a:p>
          <a:p>
            <a:pPr lvl="1"/>
            <a:r>
              <a:rPr lang="en-US" sz="2800" dirty="0"/>
              <a:t>A consistent  place in the cloud to store your work</a:t>
            </a:r>
          </a:p>
          <a:p>
            <a:pPr lvl="1"/>
            <a:r>
              <a:rPr lang="en-US" sz="2800" dirty="0"/>
              <a:t>Accessible from anywhere</a:t>
            </a:r>
          </a:p>
          <a:p>
            <a:pPr lvl="1"/>
            <a:r>
              <a:rPr lang="en-US" sz="2800" dirty="0"/>
              <a:t>Keeps a living record of the changes you have made – version control</a:t>
            </a:r>
          </a:p>
          <a:p>
            <a:pPr lvl="1"/>
            <a:endParaRPr lang="en-US" dirty="0"/>
          </a:p>
        </p:txBody>
      </p:sp>
    </p:spTree>
    <p:extLst>
      <p:ext uri="{BB962C8B-B14F-4D97-AF65-F5344CB8AC3E}">
        <p14:creationId xmlns:p14="http://schemas.microsoft.com/office/powerpoint/2010/main" val="3154277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C7BCB-4CDA-42B4-80AE-E1067EF769A7}"/>
              </a:ext>
            </a:extLst>
          </p:cNvPr>
          <p:cNvSpPr>
            <a:spLocks noGrp="1"/>
          </p:cNvSpPr>
          <p:nvPr>
            <p:ph type="title"/>
          </p:nvPr>
        </p:nvSpPr>
        <p:spPr/>
        <p:txBody>
          <a:bodyPr/>
          <a:lstStyle/>
          <a:p>
            <a:r>
              <a:rPr lang="en-US" dirty="0"/>
              <a:t>Let’s Get Started! – Create your repo</a:t>
            </a:r>
          </a:p>
        </p:txBody>
      </p:sp>
      <p:pic>
        <p:nvPicPr>
          <p:cNvPr id="4" name="Content Placeholder 3">
            <a:extLst>
              <a:ext uri="{FF2B5EF4-FFF2-40B4-BE49-F238E27FC236}">
                <a16:creationId xmlns:a16="http://schemas.microsoft.com/office/drawing/2014/main" id="{3C175002-D720-4D76-AFFC-258AC5FEE2B5}"/>
              </a:ext>
            </a:extLst>
          </p:cNvPr>
          <p:cNvPicPr>
            <a:picLocks noGrp="1" noChangeAspect="1"/>
          </p:cNvPicPr>
          <p:nvPr>
            <p:ph idx="1"/>
          </p:nvPr>
        </p:nvPicPr>
        <p:blipFill>
          <a:blip r:embed="rId3"/>
          <a:stretch>
            <a:fillRect/>
          </a:stretch>
        </p:blipFill>
        <p:spPr>
          <a:xfrm>
            <a:off x="907678" y="1188010"/>
            <a:ext cx="7940488" cy="5387787"/>
          </a:xfrm>
          <a:prstGeom prst="rect">
            <a:avLst/>
          </a:prstGeom>
        </p:spPr>
      </p:pic>
      <p:sp>
        <p:nvSpPr>
          <p:cNvPr id="5" name="Rectangle 4">
            <a:extLst>
              <a:ext uri="{FF2B5EF4-FFF2-40B4-BE49-F238E27FC236}">
                <a16:creationId xmlns:a16="http://schemas.microsoft.com/office/drawing/2014/main" id="{617035CD-24C6-44CF-838B-583C6A19855C}"/>
              </a:ext>
            </a:extLst>
          </p:cNvPr>
          <p:cNvSpPr/>
          <p:nvPr/>
        </p:nvSpPr>
        <p:spPr>
          <a:xfrm>
            <a:off x="8729382" y="6206465"/>
            <a:ext cx="1786218" cy="369332"/>
          </a:xfrm>
          <a:prstGeom prst="rect">
            <a:avLst/>
          </a:prstGeom>
        </p:spPr>
        <p:txBody>
          <a:bodyPr wrap="square">
            <a:spAutoFit/>
          </a:bodyPr>
          <a:lstStyle/>
          <a:p>
            <a:r>
              <a:rPr lang="en-US" dirty="0">
                <a:hlinkClick r:id="rId4"/>
              </a:rPr>
              <a:t>Image Source</a:t>
            </a:r>
            <a:endParaRPr lang="en-US" dirty="0"/>
          </a:p>
        </p:txBody>
      </p:sp>
    </p:spTree>
    <p:extLst>
      <p:ext uri="{BB962C8B-B14F-4D97-AF65-F5344CB8AC3E}">
        <p14:creationId xmlns:p14="http://schemas.microsoft.com/office/powerpoint/2010/main" val="789230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 name="Title 1">
            <a:extLst>
              <a:ext uri="{FF2B5EF4-FFF2-40B4-BE49-F238E27FC236}">
                <a16:creationId xmlns:a16="http://schemas.microsoft.com/office/drawing/2014/main" id="{AE37EB5D-C8D6-479C-A2DC-99B33979BB03}"/>
              </a:ext>
            </a:extLst>
          </p:cNvPr>
          <p:cNvSpPr>
            <a:spLocks noGrp="1"/>
          </p:cNvSpPr>
          <p:nvPr>
            <p:ph type="title"/>
          </p:nvPr>
        </p:nvSpPr>
        <p:spPr>
          <a:xfrm>
            <a:off x="6893764" y="1720506"/>
            <a:ext cx="3497565" cy="2959628"/>
          </a:xfrm>
        </p:spPr>
        <p:txBody>
          <a:bodyPr vert="horz" lIns="91440" tIns="45720" rIns="91440" bIns="45720" rtlCol="0" anchor="b">
            <a:normAutofit/>
          </a:bodyPr>
          <a:lstStyle/>
          <a:p>
            <a:r>
              <a:rPr lang="en-US" sz="4400" dirty="0"/>
              <a:t>Let’s Get Started! – Create your repo</a:t>
            </a:r>
          </a:p>
        </p:txBody>
      </p:sp>
      <p:sp>
        <p:nvSpPr>
          <p:cNvPr id="83" name="Isosceles Triangle 82">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Image result for fork repository">
            <a:extLst>
              <a:ext uri="{FF2B5EF4-FFF2-40B4-BE49-F238E27FC236}">
                <a16:creationId xmlns:a16="http://schemas.microsoft.com/office/drawing/2014/main" id="{B179D286-B185-4D03-8AB6-935E3C71E5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7134" y="686757"/>
            <a:ext cx="7289367" cy="561281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A9FBA99-8BE3-4496-8BE4-208AFF7BC566}"/>
              </a:ext>
            </a:extLst>
          </p:cNvPr>
          <p:cNvSpPr/>
          <p:nvPr/>
        </p:nvSpPr>
        <p:spPr>
          <a:xfrm>
            <a:off x="7917532" y="5678854"/>
            <a:ext cx="1786218" cy="369332"/>
          </a:xfrm>
          <a:prstGeom prst="rect">
            <a:avLst/>
          </a:prstGeom>
        </p:spPr>
        <p:txBody>
          <a:bodyPr wrap="square">
            <a:spAutoFit/>
          </a:bodyPr>
          <a:lstStyle/>
          <a:p>
            <a:r>
              <a:rPr lang="en-US" dirty="0">
                <a:hlinkClick r:id="rId4"/>
              </a:rPr>
              <a:t>Image Source</a:t>
            </a:r>
            <a:endParaRPr lang="en-US" dirty="0"/>
          </a:p>
        </p:txBody>
      </p:sp>
    </p:spTree>
    <p:extLst>
      <p:ext uri="{BB962C8B-B14F-4D97-AF65-F5344CB8AC3E}">
        <p14:creationId xmlns:p14="http://schemas.microsoft.com/office/powerpoint/2010/main" val="2866839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44440-1FC3-4FEE-B03F-CDE882FD8FF3}"/>
              </a:ext>
            </a:extLst>
          </p:cNvPr>
          <p:cNvSpPr>
            <a:spLocks noGrp="1"/>
          </p:cNvSpPr>
          <p:nvPr>
            <p:ph type="title"/>
          </p:nvPr>
        </p:nvSpPr>
        <p:spPr/>
        <p:txBody>
          <a:bodyPr/>
          <a:lstStyle/>
          <a:p>
            <a:r>
              <a:rPr lang="en-US" dirty="0"/>
              <a:t>Let’s Get Started! – Set up machine</a:t>
            </a:r>
          </a:p>
        </p:txBody>
      </p:sp>
      <p:sp>
        <p:nvSpPr>
          <p:cNvPr id="3" name="Content Placeholder 2">
            <a:extLst>
              <a:ext uri="{FF2B5EF4-FFF2-40B4-BE49-F238E27FC236}">
                <a16:creationId xmlns:a16="http://schemas.microsoft.com/office/drawing/2014/main" id="{E953432A-DBB3-449A-AADA-C064F5AF9756}"/>
              </a:ext>
            </a:extLst>
          </p:cNvPr>
          <p:cNvSpPr>
            <a:spLocks noGrp="1"/>
          </p:cNvSpPr>
          <p:nvPr>
            <p:ph idx="1"/>
          </p:nvPr>
        </p:nvSpPr>
        <p:spPr/>
        <p:txBody>
          <a:bodyPr>
            <a:normAutofit/>
          </a:bodyPr>
          <a:lstStyle/>
          <a:p>
            <a:pPr marL="0" indent="0">
              <a:buNone/>
            </a:pPr>
            <a:r>
              <a:rPr lang="en-US" sz="2400" dirty="0">
                <a:hlinkClick r:id="rId2"/>
              </a:rPr>
              <a:t>https://</a:t>
            </a:r>
            <a:r>
              <a:rPr lang="en-US" sz="2400" dirty="0" err="1">
                <a:hlinkClick r:id="rId2"/>
              </a:rPr>
              <a:t>github.com</a:t>
            </a:r>
            <a:r>
              <a:rPr lang="en-US" sz="2400" dirty="0">
                <a:hlinkClick r:id="rId2"/>
              </a:rPr>
              <a:t>/</a:t>
            </a:r>
            <a:r>
              <a:rPr lang="en-US" sz="2400" dirty="0" err="1">
                <a:hlinkClick r:id="rId2"/>
              </a:rPr>
              <a:t>staylornc</a:t>
            </a:r>
            <a:r>
              <a:rPr lang="en-US" sz="2400" dirty="0">
                <a:hlinkClick r:id="rId2"/>
              </a:rPr>
              <a:t>/</a:t>
            </a:r>
            <a:r>
              <a:rPr lang="en-US" sz="2400" dirty="0" err="1">
                <a:hlinkClick r:id="rId2"/>
              </a:rPr>
              <a:t>MovieRecommender</a:t>
            </a:r>
            <a:endParaRPr lang="en-US" sz="2400" dirty="0"/>
          </a:p>
        </p:txBody>
      </p:sp>
    </p:spTree>
    <p:extLst>
      <p:ext uri="{BB962C8B-B14F-4D97-AF65-F5344CB8AC3E}">
        <p14:creationId xmlns:p14="http://schemas.microsoft.com/office/powerpoint/2010/main" val="529988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AB48-9449-4D48-B159-E97AF07EAC03}"/>
              </a:ext>
            </a:extLst>
          </p:cNvPr>
          <p:cNvSpPr>
            <a:spLocks noGrp="1"/>
          </p:cNvSpPr>
          <p:nvPr>
            <p:ph type="title"/>
          </p:nvPr>
        </p:nvSpPr>
        <p:spPr/>
        <p:txBody>
          <a:bodyPr/>
          <a:lstStyle/>
          <a:p>
            <a:r>
              <a:rPr lang="en-US" dirty="0"/>
              <a:t>Let’s Get Started! – Review</a:t>
            </a:r>
          </a:p>
        </p:txBody>
      </p:sp>
      <p:sp>
        <p:nvSpPr>
          <p:cNvPr id="3" name="Content Placeholder 2">
            <a:extLst>
              <a:ext uri="{FF2B5EF4-FFF2-40B4-BE49-F238E27FC236}">
                <a16:creationId xmlns:a16="http://schemas.microsoft.com/office/drawing/2014/main" id="{912E02B0-3391-4B41-BA8C-341AB7FB56F3}"/>
              </a:ext>
            </a:extLst>
          </p:cNvPr>
          <p:cNvSpPr>
            <a:spLocks noGrp="1"/>
          </p:cNvSpPr>
          <p:nvPr>
            <p:ph idx="1"/>
          </p:nvPr>
        </p:nvSpPr>
        <p:spPr/>
        <p:txBody>
          <a:bodyPr>
            <a:normAutofit/>
          </a:bodyPr>
          <a:lstStyle/>
          <a:p>
            <a:pPr>
              <a:buFont typeface="+mj-lt"/>
              <a:buAutoNum type="arabicPeriod"/>
            </a:pPr>
            <a:r>
              <a:rPr lang="en-US" sz="2800" dirty="0"/>
              <a:t>We have created </a:t>
            </a:r>
            <a:r>
              <a:rPr lang="en-US" sz="2800"/>
              <a:t>a GitHub </a:t>
            </a:r>
            <a:r>
              <a:rPr lang="en-US" sz="2800" dirty="0"/>
              <a:t>account to store our work (repository)</a:t>
            </a:r>
          </a:p>
          <a:p>
            <a:pPr>
              <a:buFont typeface="+mj-lt"/>
              <a:buAutoNum type="arabicPeriod"/>
            </a:pPr>
            <a:r>
              <a:rPr lang="en-US" sz="2800" dirty="0"/>
              <a:t>We have configured a client to access that repo</a:t>
            </a:r>
          </a:p>
          <a:p>
            <a:pPr>
              <a:buFont typeface="+mj-lt"/>
              <a:buAutoNum type="arabicPeriod"/>
            </a:pPr>
            <a:r>
              <a:rPr lang="en-US" sz="2800" dirty="0"/>
              <a:t>We have forked my repo into your account as a starting point for your work</a:t>
            </a:r>
          </a:p>
        </p:txBody>
      </p:sp>
    </p:spTree>
    <p:extLst>
      <p:ext uri="{BB962C8B-B14F-4D97-AF65-F5344CB8AC3E}">
        <p14:creationId xmlns:p14="http://schemas.microsoft.com/office/powerpoint/2010/main" val="2286540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DAA-6271-C0D1-55DE-816979D8548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AF458A0-496B-706F-4C0B-C297B9B13B3F}"/>
              </a:ext>
            </a:extLst>
          </p:cNvPr>
          <p:cNvPicPr>
            <a:picLocks noGrp="1" noChangeAspect="1"/>
          </p:cNvPicPr>
          <p:nvPr>
            <p:ph idx="1"/>
          </p:nvPr>
        </p:nvPicPr>
        <p:blipFill>
          <a:blip r:embed="rId2"/>
          <a:stretch>
            <a:fillRect/>
          </a:stretch>
        </p:blipFill>
        <p:spPr>
          <a:xfrm>
            <a:off x="1581302" y="2160588"/>
            <a:ext cx="6789434" cy="3881437"/>
          </a:xfrm>
          <a:prstGeom prst="rect">
            <a:avLst/>
          </a:prstGeom>
        </p:spPr>
      </p:pic>
    </p:spTree>
    <p:extLst>
      <p:ext uri="{BB962C8B-B14F-4D97-AF65-F5344CB8AC3E}">
        <p14:creationId xmlns:p14="http://schemas.microsoft.com/office/powerpoint/2010/main" val="887741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31E0-BFDF-89AB-6499-80A78DC4D1D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933496E-2E33-4479-AE27-C2C041B1B02F}"/>
              </a:ext>
            </a:extLst>
          </p:cNvPr>
          <p:cNvPicPr>
            <a:picLocks noGrp="1" noChangeAspect="1"/>
          </p:cNvPicPr>
          <p:nvPr>
            <p:ph idx="1"/>
          </p:nvPr>
        </p:nvPicPr>
        <p:blipFill>
          <a:blip r:embed="rId2"/>
          <a:stretch>
            <a:fillRect/>
          </a:stretch>
        </p:blipFill>
        <p:spPr>
          <a:xfrm>
            <a:off x="1581302" y="2160588"/>
            <a:ext cx="6789434" cy="3881437"/>
          </a:xfrm>
          <a:prstGeom prst="rect">
            <a:avLst/>
          </a:prstGeom>
        </p:spPr>
      </p:pic>
    </p:spTree>
    <p:extLst>
      <p:ext uri="{BB962C8B-B14F-4D97-AF65-F5344CB8AC3E}">
        <p14:creationId xmlns:p14="http://schemas.microsoft.com/office/powerpoint/2010/main" val="217558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1BB9B-5161-438A-8753-B25CE99EF765}"/>
              </a:ext>
            </a:extLst>
          </p:cNvPr>
          <p:cNvSpPr>
            <a:spLocks noGrp="1"/>
          </p:cNvSpPr>
          <p:nvPr>
            <p:ph type="title"/>
          </p:nvPr>
        </p:nvSpPr>
        <p:spPr/>
        <p:txBody>
          <a:bodyPr/>
          <a:lstStyle/>
          <a:p>
            <a:r>
              <a:rPr lang="en-US" dirty="0"/>
              <a:t>Introduction - Activity</a:t>
            </a:r>
          </a:p>
        </p:txBody>
      </p:sp>
      <p:sp>
        <p:nvSpPr>
          <p:cNvPr id="3" name="Content Placeholder 2">
            <a:extLst>
              <a:ext uri="{FF2B5EF4-FFF2-40B4-BE49-F238E27FC236}">
                <a16:creationId xmlns:a16="http://schemas.microsoft.com/office/drawing/2014/main" id="{B1268C71-15E8-4806-96C2-9E6349169E8F}"/>
              </a:ext>
            </a:extLst>
          </p:cNvPr>
          <p:cNvSpPr>
            <a:spLocks noGrp="1"/>
          </p:cNvSpPr>
          <p:nvPr>
            <p:ph idx="1"/>
          </p:nvPr>
        </p:nvSpPr>
        <p:spPr/>
        <p:txBody>
          <a:bodyPr/>
          <a:lstStyle/>
          <a:p>
            <a:pPr fontAlgn="base"/>
            <a:r>
              <a:rPr lang="en-US" sz="2800" dirty="0"/>
              <a:t>For each example called out:</a:t>
            </a:r>
          </a:p>
          <a:p>
            <a:pPr lvl="1"/>
            <a:r>
              <a:rPr lang="en-US" sz="2400" dirty="0"/>
              <a:t>If it is AI - GO LEFT</a:t>
            </a:r>
          </a:p>
          <a:p>
            <a:pPr lvl="1"/>
            <a:r>
              <a:rPr lang="en-US" sz="2400" dirty="0"/>
              <a:t>If it is NOT AI - GO RIGHT</a:t>
            </a:r>
          </a:p>
          <a:p>
            <a:pPr lvl="1"/>
            <a:r>
              <a:rPr lang="en-US" sz="2400" dirty="0"/>
              <a:t>If you’re unsure or think it’s a little of both - GO TO THE MIDDLE</a:t>
            </a:r>
          </a:p>
          <a:p>
            <a:pPr fontAlgn="base"/>
            <a:r>
              <a:rPr lang="en-US" sz="2800" dirty="0"/>
              <a:t>Make sure you have a reason for your choice!</a:t>
            </a:r>
          </a:p>
          <a:p>
            <a:pPr fontAlgn="base"/>
            <a:r>
              <a:rPr lang="en-US" sz="2800" dirty="0"/>
              <a:t>Feel free to change your position.</a:t>
            </a:r>
          </a:p>
          <a:p>
            <a:endParaRPr lang="en-US" dirty="0"/>
          </a:p>
        </p:txBody>
      </p:sp>
    </p:spTree>
    <p:extLst>
      <p:ext uri="{BB962C8B-B14F-4D97-AF65-F5344CB8AC3E}">
        <p14:creationId xmlns:p14="http://schemas.microsoft.com/office/powerpoint/2010/main" val="108492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F4AF-0ED9-444E-9BCE-273DF1C6D52F}"/>
              </a:ext>
            </a:extLst>
          </p:cNvPr>
          <p:cNvSpPr>
            <a:spLocks noGrp="1"/>
          </p:cNvSpPr>
          <p:nvPr>
            <p:ph type="title"/>
          </p:nvPr>
        </p:nvSpPr>
        <p:spPr/>
        <p:txBody>
          <a:bodyPr/>
          <a:lstStyle/>
          <a:p>
            <a:r>
              <a:rPr lang="en-US" dirty="0"/>
              <a:t>Introduction - Lots of Definitions!</a:t>
            </a:r>
          </a:p>
        </p:txBody>
      </p:sp>
      <p:sp>
        <p:nvSpPr>
          <p:cNvPr id="3" name="Content Placeholder 2">
            <a:extLst>
              <a:ext uri="{FF2B5EF4-FFF2-40B4-BE49-F238E27FC236}">
                <a16:creationId xmlns:a16="http://schemas.microsoft.com/office/drawing/2014/main" id="{BBC44DCA-18F7-4183-B2A0-421A5391ED52}"/>
              </a:ext>
            </a:extLst>
          </p:cNvPr>
          <p:cNvSpPr>
            <a:spLocks noGrp="1"/>
          </p:cNvSpPr>
          <p:nvPr>
            <p:ph idx="1"/>
          </p:nvPr>
        </p:nvSpPr>
        <p:spPr/>
        <p:txBody>
          <a:bodyPr/>
          <a:lstStyle/>
          <a:p>
            <a:pPr marL="0" indent="0">
              <a:buNone/>
            </a:pPr>
            <a:r>
              <a:rPr lang="en-US" sz="2400" dirty="0"/>
              <a:t>“Intelligence” itself is hard to define</a:t>
            </a:r>
          </a:p>
          <a:p>
            <a:pPr fontAlgn="base"/>
            <a:r>
              <a:rPr lang="en-US" sz="2400" b="1" dirty="0"/>
              <a:t>Howard Gardner</a:t>
            </a:r>
            <a:r>
              <a:rPr lang="en-US" sz="2400" dirty="0"/>
              <a:t>’s Definition of Intelligence (Cognitive Science, which studies how people learn): </a:t>
            </a:r>
          </a:p>
          <a:p>
            <a:pPr lvl="1" fontAlgn="base"/>
            <a:r>
              <a:rPr lang="en-US" sz="2400" dirty="0"/>
              <a:t>"The capacity to solve problems or to fashion products that are valued in one or more cultural settings" (Gardner &amp; Hatch, 1989)</a:t>
            </a:r>
          </a:p>
          <a:p>
            <a:pPr fontAlgn="base"/>
            <a:r>
              <a:rPr lang="en-US" sz="2400" b="1" dirty="0"/>
              <a:t>Oxford English Dictionary</a:t>
            </a:r>
            <a:r>
              <a:rPr lang="en-US" sz="2400" dirty="0"/>
              <a:t>’s definition of Intelligence:</a:t>
            </a:r>
          </a:p>
          <a:p>
            <a:pPr lvl="1" fontAlgn="base"/>
            <a:r>
              <a:rPr lang="en-US" sz="2400" dirty="0"/>
              <a:t>"The ability to acquire and apply knowledge and skills." </a:t>
            </a:r>
          </a:p>
          <a:p>
            <a:endParaRPr lang="en-US" dirty="0"/>
          </a:p>
        </p:txBody>
      </p:sp>
      <p:sp>
        <p:nvSpPr>
          <p:cNvPr id="4" name="TextBox 3">
            <a:extLst>
              <a:ext uri="{FF2B5EF4-FFF2-40B4-BE49-F238E27FC236}">
                <a16:creationId xmlns:a16="http://schemas.microsoft.com/office/drawing/2014/main" id="{8D1922F2-80B4-4C4C-80CE-2E9CBF1ACB59}"/>
              </a:ext>
            </a:extLst>
          </p:cNvPr>
          <p:cNvSpPr txBox="1"/>
          <p:nvPr/>
        </p:nvSpPr>
        <p:spPr>
          <a:xfrm>
            <a:off x="6663018" y="6271551"/>
            <a:ext cx="4051562" cy="369332"/>
          </a:xfrm>
          <a:prstGeom prst="rect">
            <a:avLst/>
          </a:prstGeom>
          <a:noFill/>
        </p:spPr>
        <p:txBody>
          <a:bodyPr wrap="square" rtlCol="0">
            <a:spAutoFit/>
          </a:bodyPr>
          <a:lstStyle/>
          <a:p>
            <a:r>
              <a:rPr lang="en-US" dirty="0">
                <a:hlinkClick r:id="rId3"/>
              </a:rPr>
              <a:t>From AI4ALL – Open Learning Program</a:t>
            </a:r>
            <a:endParaRPr lang="en-US" dirty="0"/>
          </a:p>
        </p:txBody>
      </p:sp>
    </p:spTree>
    <p:extLst>
      <p:ext uri="{BB962C8B-B14F-4D97-AF65-F5344CB8AC3E}">
        <p14:creationId xmlns:p14="http://schemas.microsoft.com/office/powerpoint/2010/main" val="147602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3EC59-15A8-43B8-BB09-9C08FEBBF90E}"/>
              </a:ext>
            </a:extLst>
          </p:cNvPr>
          <p:cNvSpPr>
            <a:spLocks noGrp="1"/>
          </p:cNvSpPr>
          <p:nvPr>
            <p:ph type="title"/>
          </p:nvPr>
        </p:nvSpPr>
        <p:spPr/>
        <p:txBody>
          <a:bodyPr/>
          <a:lstStyle/>
          <a:p>
            <a:r>
              <a:rPr lang="en-US" dirty="0"/>
              <a:t>Introduction - AI4ALL’s </a:t>
            </a:r>
            <a:r>
              <a:rPr lang="en-US" dirty="0" err="1"/>
              <a:t>Defintion</a:t>
            </a:r>
            <a:endParaRPr lang="en-US" dirty="0"/>
          </a:p>
        </p:txBody>
      </p:sp>
      <p:sp>
        <p:nvSpPr>
          <p:cNvPr id="3" name="Content Placeholder 2">
            <a:extLst>
              <a:ext uri="{FF2B5EF4-FFF2-40B4-BE49-F238E27FC236}">
                <a16:creationId xmlns:a16="http://schemas.microsoft.com/office/drawing/2014/main" id="{69E5E806-44D3-4A44-9ADD-D3660BC663E1}"/>
              </a:ext>
            </a:extLst>
          </p:cNvPr>
          <p:cNvSpPr>
            <a:spLocks noGrp="1"/>
          </p:cNvSpPr>
          <p:nvPr>
            <p:ph idx="1"/>
          </p:nvPr>
        </p:nvSpPr>
        <p:spPr/>
        <p:txBody>
          <a:bodyPr>
            <a:normAutofit/>
          </a:bodyPr>
          <a:lstStyle/>
          <a:p>
            <a:pPr marL="0" indent="0" algn="ctr">
              <a:buNone/>
            </a:pPr>
            <a:r>
              <a:rPr lang="en-US" sz="4800" dirty="0"/>
              <a:t>A branch of computer science that allows computers to make </a:t>
            </a:r>
            <a:r>
              <a:rPr lang="en-US" sz="4800" b="1" i="1" dirty="0"/>
              <a:t>predictions</a:t>
            </a:r>
            <a:r>
              <a:rPr lang="en-US" sz="4800" dirty="0"/>
              <a:t> and </a:t>
            </a:r>
            <a:r>
              <a:rPr lang="en-US" sz="4800" b="1" i="1" dirty="0"/>
              <a:t>decisions</a:t>
            </a:r>
            <a:r>
              <a:rPr lang="en-US" sz="4800" dirty="0"/>
              <a:t>.</a:t>
            </a:r>
          </a:p>
        </p:txBody>
      </p:sp>
      <p:sp>
        <p:nvSpPr>
          <p:cNvPr id="4" name="TextBox 3">
            <a:extLst>
              <a:ext uri="{FF2B5EF4-FFF2-40B4-BE49-F238E27FC236}">
                <a16:creationId xmlns:a16="http://schemas.microsoft.com/office/drawing/2014/main" id="{22D7F4F8-9E59-4D83-A8B6-7699523026F8}"/>
              </a:ext>
            </a:extLst>
          </p:cNvPr>
          <p:cNvSpPr txBox="1"/>
          <p:nvPr/>
        </p:nvSpPr>
        <p:spPr>
          <a:xfrm>
            <a:off x="6663018" y="6271551"/>
            <a:ext cx="4051562" cy="369332"/>
          </a:xfrm>
          <a:prstGeom prst="rect">
            <a:avLst/>
          </a:prstGeom>
          <a:noFill/>
        </p:spPr>
        <p:txBody>
          <a:bodyPr wrap="square" rtlCol="0">
            <a:spAutoFit/>
          </a:bodyPr>
          <a:lstStyle/>
          <a:p>
            <a:r>
              <a:rPr lang="en-US" dirty="0">
                <a:hlinkClick r:id="rId3"/>
              </a:rPr>
              <a:t>From AI4ALL – Open Learning Program</a:t>
            </a:r>
            <a:endParaRPr lang="en-US" dirty="0"/>
          </a:p>
        </p:txBody>
      </p:sp>
    </p:spTree>
    <p:extLst>
      <p:ext uri="{BB962C8B-B14F-4D97-AF65-F5344CB8AC3E}">
        <p14:creationId xmlns:p14="http://schemas.microsoft.com/office/powerpoint/2010/main" val="223606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FB37-AF93-421A-A84F-9F86B22D432A}"/>
              </a:ext>
            </a:extLst>
          </p:cNvPr>
          <p:cNvSpPr>
            <a:spLocks noGrp="1"/>
          </p:cNvSpPr>
          <p:nvPr>
            <p:ph type="title"/>
          </p:nvPr>
        </p:nvSpPr>
        <p:spPr/>
        <p:txBody>
          <a:bodyPr/>
          <a:lstStyle/>
          <a:p>
            <a:r>
              <a:rPr lang="en-US" dirty="0"/>
              <a:t>Introduction - AI Video</a:t>
            </a:r>
          </a:p>
        </p:txBody>
      </p:sp>
      <p:pic>
        <p:nvPicPr>
          <p:cNvPr id="4" name="Online Media 3" title="What is AI?">
            <a:hlinkClick r:id="" action="ppaction://media"/>
            <a:extLst>
              <a:ext uri="{FF2B5EF4-FFF2-40B4-BE49-F238E27FC236}">
                <a16:creationId xmlns:a16="http://schemas.microsoft.com/office/drawing/2014/main" id="{FA136905-2A91-4CBB-A1D4-8CC3238526D5}"/>
              </a:ext>
            </a:extLst>
          </p:cNvPr>
          <p:cNvPicPr>
            <a:picLocks noGrp="1" noRot="1" noChangeAspect="1"/>
          </p:cNvPicPr>
          <p:nvPr>
            <p:ph idx="1"/>
            <a:videoFile r:link="rId1"/>
          </p:nvPr>
        </p:nvPicPr>
        <p:blipFill>
          <a:blip r:embed="rId4"/>
          <a:stretch>
            <a:fillRect/>
          </a:stretch>
        </p:blipFill>
        <p:spPr>
          <a:xfrm>
            <a:off x="1525588" y="2160588"/>
            <a:ext cx="6900862" cy="3881437"/>
          </a:xfrm>
          <a:prstGeom prst="rect">
            <a:avLst/>
          </a:prstGeom>
        </p:spPr>
      </p:pic>
    </p:spTree>
    <p:extLst>
      <p:ext uri="{BB962C8B-B14F-4D97-AF65-F5344CB8AC3E}">
        <p14:creationId xmlns:p14="http://schemas.microsoft.com/office/powerpoint/2010/main" val="97873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F45E-5CDE-4462-8C12-C0CCD92B1E9B}"/>
              </a:ext>
            </a:extLst>
          </p:cNvPr>
          <p:cNvSpPr>
            <a:spLocks noGrp="1"/>
          </p:cNvSpPr>
          <p:nvPr>
            <p:ph type="title"/>
          </p:nvPr>
        </p:nvSpPr>
        <p:spPr/>
        <p:txBody>
          <a:bodyPr/>
          <a:lstStyle/>
          <a:p>
            <a:r>
              <a:rPr lang="en-US" dirty="0"/>
              <a:t>Machine Learning</a:t>
            </a:r>
          </a:p>
        </p:txBody>
      </p:sp>
      <p:pic>
        <p:nvPicPr>
          <p:cNvPr id="4" name="Picture 3">
            <a:extLst>
              <a:ext uri="{FF2B5EF4-FFF2-40B4-BE49-F238E27FC236}">
                <a16:creationId xmlns:a16="http://schemas.microsoft.com/office/drawing/2014/main" id="{E5098855-E570-48D3-8862-8ECC912033F9}"/>
              </a:ext>
            </a:extLst>
          </p:cNvPr>
          <p:cNvPicPr>
            <a:picLocks noChangeAspect="1"/>
          </p:cNvPicPr>
          <p:nvPr/>
        </p:nvPicPr>
        <p:blipFill>
          <a:blip r:embed="rId3"/>
          <a:stretch>
            <a:fillRect/>
          </a:stretch>
        </p:blipFill>
        <p:spPr>
          <a:xfrm>
            <a:off x="1298713" y="1527650"/>
            <a:ext cx="6736351" cy="4720750"/>
          </a:xfrm>
          <a:prstGeom prst="rect">
            <a:avLst/>
          </a:prstGeom>
        </p:spPr>
      </p:pic>
    </p:spTree>
    <p:extLst>
      <p:ext uri="{BB962C8B-B14F-4D97-AF65-F5344CB8AC3E}">
        <p14:creationId xmlns:p14="http://schemas.microsoft.com/office/powerpoint/2010/main" val="270921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F4937-C441-4C16-A3ED-5B6F6E802C87}"/>
              </a:ext>
            </a:extLst>
          </p:cNvPr>
          <p:cNvSpPr>
            <a:spLocks noGrp="1"/>
          </p:cNvSpPr>
          <p:nvPr>
            <p:ph type="title"/>
          </p:nvPr>
        </p:nvSpPr>
        <p:spPr/>
        <p:txBody>
          <a:bodyPr/>
          <a:lstStyle/>
          <a:p>
            <a:r>
              <a:rPr lang="en-US" dirty="0"/>
              <a:t>AI Fields</a:t>
            </a:r>
          </a:p>
        </p:txBody>
      </p:sp>
      <p:pic>
        <p:nvPicPr>
          <p:cNvPr id="4" name="Content Placeholder 3">
            <a:extLst>
              <a:ext uri="{FF2B5EF4-FFF2-40B4-BE49-F238E27FC236}">
                <a16:creationId xmlns:a16="http://schemas.microsoft.com/office/drawing/2014/main" id="{34BE70E1-2009-41F4-8020-3B3F840D907F}"/>
              </a:ext>
            </a:extLst>
          </p:cNvPr>
          <p:cNvPicPr>
            <a:picLocks noGrp="1" noChangeAspect="1"/>
          </p:cNvPicPr>
          <p:nvPr>
            <p:ph idx="1"/>
          </p:nvPr>
        </p:nvPicPr>
        <p:blipFill>
          <a:blip r:embed="rId3"/>
          <a:stretch>
            <a:fillRect/>
          </a:stretch>
        </p:blipFill>
        <p:spPr>
          <a:xfrm>
            <a:off x="642088" y="1425388"/>
            <a:ext cx="8690711" cy="5150224"/>
          </a:xfrm>
          <a:prstGeom prst="rect">
            <a:avLst/>
          </a:prstGeom>
        </p:spPr>
      </p:pic>
      <p:sp>
        <p:nvSpPr>
          <p:cNvPr id="5" name="Rectangle 4">
            <a:extLst>
              <a:ext uri="{FF2B5EF4-FFF2-40B4-BE49-F238E27FC236}">
                <a16:creationId xmlns:a16="http://schemas.microsoft.com/office/drawing/2014/main" id="{3E4A30B1-FCCA-476C-A803-BA3A62FEDDC6}"/>
              </a:ext>
            </a:extLst>
          </p:cNvPr>
          <p:cNvSpPr/>
          <p:nvPr/>
        </p:nvSpPr>
        <p:spPr>
          <a:xfrm>
            <a:off x="8233538" y="6317589"/>
            <a:ext cx="1786218" cy="369332"/>
          </a:xfrm>
          <a:prstGeom prst="rect">
            <a:avLst/>
          </a:prstGeom>
        </p:spPr>
        <p:txBody>
          <a:bodyPr wrap="square">
            <a:spAutoFit/>
          </a:bodyPr>
          <a:lstStyle/>
          <a:p>
            <a:r>
              <a:rPr lang="en-US" dirty="0">
                <a:hlinkClick r:id="rId4"/>
              </a:rPr>
              <a:t>Image Source</a:t>
            </a:r>
            <a:endParaRPr lang="en-US" dirty="0"/>
          </a:p>
        </p:txBody>
      </p:sp>
    </p:spTree>
    <p:extLst>
      <p:ext uri="{BB962C8B-B14F-4D97-AF65-F5344CB8AC3E}">
        <p14:creationId xmlns:p14="http://schemas.microsoft.com/office/powerpoint/2010/main" val="17628949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7791</TotalTime>
  <Words>1676</Words>
  <Application>Microsoft Macintosh PowerPoint</Application>
  <PresentationFormat>Widescreen</PresentationFormat>
  <Paragraphs>197</Paragraphs>
  <Slides>39</Slides>
  <Notes>30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Trebuchet MS</vt:lpstr>
      <vt:lpstr>Wingdings 3</vt:lpstr>
      <vt:lpstr>Facet</vt:lpstr>
      <vt:lpstr>Intro to AI/Machine Learning</vt:lpstr>
      <vt:lpstr>First Things First…</vt:lpstr>
      <vt:lpstr>What is AI?</vt:lpstr>
      <vt:lpstr>Introduction - Activity</vt:lpstr>
      <vt:lpstr>Introduction - Lots of Definitions!</vt:lpstr>
      <vt:lpstr>Introduction - AI4ALL’s Defintion</vt:lpstr>
      <vt:lpstr>Introduction - AI Video</vt:lpstr>
      <vt:lpstr>Machine Learning</vt:lpstr>
      <vt:lpstr>AI Fields</vt:lpstr>
      <vt:lpstr>AI For Oceans Activity</vt:lpstr>
      <vt:lpstr>Machine Learning</vt:lpstr>
      <vt:lpstr>Machine Learning - Terms</vt:lpstr>
      <vt:lpstr>Machine Learning – Rock Paper Scissors</vt:lpstr>
      <vt:lpstr>Machine Learning – Rock Paper Scissors</vt:lpstr>
      <vt:lpstr>Machine Learning – Rock Paper Scissors</vt:lpstr>
      <vt:lpstr>Machine Learning – Rock Paper Scissors</vt:lpstr>
      <vt:lpstr>Machine Learning – Rock Paper Scissors</vt:lpstr>
      <vt:lpstr>Machine Learning – Rock Paper Scissors</vt:lpstr>
      <vt:lpstr>Machine Learning – Rock Paper Scissors</vt:lpstr>
      <vt:lpstr>Algorithmic Bias</vt:lpstr>
      <vt:lpstr>Algorithmic Bias</vt:lpstr>
      <vt:lpstr>Algorithmic Bias</vt:lpstr>
      <vt:lpstr>Algorithmic Bias</vt:lpstr>
      <vt:lpstr>Algorithmic Bias</vt:lpstr>
      <vt:lpstr>Smart Home Activity</vt:lpstr>
      <vt:lpstr>Smart Home Activity – Part 1</vt:lpstr>
      <vt:lpstr>Smart Home Activity – Part 1</vt:lpstr>
      <vt:lpstr>Smart Home Activity – Part 2</vt:lpstr>
      <vt:lpstr>Smart Home Activity – Part 2</vt:lpstr>
      <vt:lpstr>Machine Learning</vt:lpstr>
      <vt:lpstr>Machine Learning</vt:lpstr>
      <vt:lpstr>References</vt:lpstr>
      <vt:lpstr>Let’s Get Started! – Create your repo</vt:lpstr>
      <vt:lpstr>Let’s Get Started! – Create your repo</vt:lpstr>
      <vt:lpstr>Let’s Get Started! – Create your repo</vt:lpstr>
      <vt:lpstr>Let’s Get Started! – Set up machine</vt:lpstr>
      <vt:lpstr>Let’s Get Started! – Review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AI/Machine Learning</dc:title>
  <dc:creator>Sandy Taylor</dc:creator>
  <cp:lastModifiedBy>Sandy Taylor</cp:lastModifiedBy>
  <cp:revision>12</cp:revision>
  <dcterms:created xsi:type="dcterms:W3CDTF">2019-12-06T23:42:08Z</dcterms:created>
  <dcterms:modified xsi:type="dcterms:W3CDTF">2022-12-03T02:25:05Z</dcterms:modified>
</cp:coreProperties>
</file>